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3.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8"/>
  </p:notesMasterIdLst>
  <p:handoutMasterIdLst>
    <p:handoutMasterId r:id="rId79"/>
  </p:handoutMasterIdLst>
  <p:sldIdLst>
    <p:sldId id="412" r:id="rId12"/>
    <p:sldId id="513" r:id="rId13"/>
    <p:sldId id="393" r:id="rId14"/>
    <p:sldId id="685" r:id="rId15"/>
    <p:sldId id="680" r:id="rId16"/>
    <p:sldId id="686" r:id="rId17"/>
    <p:sldId id="687" r:id="rId18"/>
    <p:sldId id="653" r:id="rId19"/>
    <p:sldId id="688" r:id="rId20"/>
    <p:sldId id="689" r:id="rId21"/>
    <p:sldId id="695" r:id="rId22"/>
    <p:sldId id="567" r:id="rId23"/>
    <p:sldId id="580" r:id="rId24"/>
    <p:sldId id="668" r:id="rId25"/>
    <p:sldId id="583" r:id="rId26"/>
    <p:sldId id="654" r:id="rId27"/>
    <p:sldId id="656" r:id="rId28"/>
    <p:sldId id="657" r:id="rId29"/>
    <p:sldId id="681" r:id="rId30"/>
    <p:sldId id="682" r:id="rId31"/>
    <p:sldId id="566" r:id="rId32"/>
    <p:sldId id="649" r:id="rId33"/>
    <p:sldId id="683" r:id="rId34"/>
    <p:sldId id="661" r:id="rId35"/>
    <p:sldId id="662" r:id="rId36"/>
    <p:sldId id="663" r:id="rId37"/>
    <p:sldId id="596" r:id="rId38"/>
    <p:sldId id="597" r:id="rId39"/>
    <p:sldId id="598" r:id="rId40"/>
    <p:sldId id="599" r:id="rId41"/>
    <p:sldId id="600" r:id="rId42"/>
    <p:sldId id="568" r:id="rId43"/>
    <p:sldId id="601" r:id="rId44"/>
    <p:sldId id="664" r:id="rId45"/>
    <p:sldId id="644" r:id="rId46"/>
    <p:sldId id="669" r:id="rId47"/>
    <p:sldId id="605" r:id="rId48"/>
    <p:sldId id="569" r:id="rId49"/>
    <p:sldId id="607" r:id="rId50"/>
    <p:sldId id="608" r:id="rId51"/>
    <p:sldId id="570" r:id="rId52"/>
    <p:sldId id="611" r:id="rId53"/>
    <p:sldId id="665" r:id="rId54"/>
    <p:sldId id="691" r:id="rId55"/>
    <p:sldId id="678" r:id="rId56"/>
    <p:sldId id="692" r:id="rId57"/>
    <p:sldId id="693" r:id="rId58"/>
    <p:sldId id="694" r:id="rId59"/>
    <p:sldId id="571" r:id="rId60"/>
    <p:sldId id="679" r:id="rId61"/>
    <p:sldId id="684" r:id="rId62"/>
    <p:sldId id="613" r:id="rId63"/>
    <p:sldId id="614" r:id="rId64"/>
    <p:sldId id="574" r:id="rId65"/>
    <p:sldId id="634" r:id="rId66"/>
    <p:sldId id="635" r:id="rId67"/>
    <p:sldId id="645" r:id="rId68"/>
    <p:sldId id="646" r:id="rId69"/>
    <p:sldId id="647" r:id="rId70"/>
    <p:sldId id="577" r:id="rId71"/>
    <p:sldId id="640" r:id="rId72"/>
    <p:sldId id="641" r:id="rId73"/>
    <p:sldId id="578" r:id="rId74"/>
    <p:sldId id="642" r:id="rId75"/>
    <p:sldId id="643" r:id="rId76"/>
    <p:sldId id="666" r:id="rId77"/>
  </p:sldIdLst>
  <p:sldSz cx="9144000" cy="6858000" type="screen4x3"/>
  <p:notesSz cx="7010400" cy="9372600"/>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FF0066"/>
    <a:srgbClr val="10253F"/>
    <a:srgbClr val="969696"/>
    <a:srgbClr val="07101B"/>
    <a:srgbClr val="000000"/>
    <a:srgbClr val="003336"/>
    <a:srgbClr val="E7EEE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328" autoAdjust="0"/>
  </p:normalViewPr>
  <p:slideViewPr>
    <p:cSldViewPr snapToGrid="0">
      <p:cViewPr>
        <p:scale>
          <a:sx n="75" d="100"/>
          <a:sy n="75" d="100"/>
        </p:scale>
        <p:origin x="-2664" y="-984"/>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67428621285"/>
          <c:y val="0.11822558047747579"/>
          <c:w val="0.69562414116517979"/>
          <c:h val="0.86989644652199849"/>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Pt>
            <c:idx val="2"/>
            <c:invertIfNegative val="0"/>
            <c:bubble3D val="0"/>
            <c:spPr>
              <a:solidFill>
                <a:srgbClr val="10253F"/>
              </a:solidFill>
              <a:ln w="9525">
                <a:solidFill>
                  <a:schemeClr val="bg1"/>
                </a:solidFill>
              </a:ln>
            </c:spPr>
          </c:dPt>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Sheet1!$B$2:$B$4</c:f>
              <c:numCache>
                <c:formatCode>0%</c:formatCode>
                <c:ptCount val="3"/>
                <c:pt idx="0">
                  <c:v>0.75</c:v>
                </c:pt>
                <c:pt idx="1">
                  <c:v>0.17</c:v>
                </c:pt>
                <c:pt idx="2">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Sheet1!$C$2:$C$4</c:f>
              <c:numCache>
                <c:formatCode>0%</c:formatCode>
                <c:ptCount val="3"/>
                <c:pt idx="0">
                  <c:v>0.78</c:v>
                </c:pt>
                <c:pt idx="1">
                  <c:v>0.16</c:v>
                </c:pt>
                <c:pt idx="2">
                  <c:v>0.04</c:v>
                </c:pt>
              </c:numCache>
            </c:numRef>
          </c:val>
        </c:ser>
        <c:dLbls>
          <c:showLegendKey val="0"/>
          <c:showVal val="0"/>
          <c:showCatName val="0"/>
          <c:showSerName val="0"/>
          <c:showPercent val="0"/>
          <c:showBubbleSize val="0"/>
        </c:dLbls>
        <c:gapWidth val="70"/>
        <c:overlap val="-3"/>
        <c:axId val="48310528"/>
        <c:axId val="48320512"/>
      </c:barChart>
      <c:catAx>
        <c:axId val="48310528"/>
        <c:scaling>
          <c:orientation val="maxMin"/>
        </c:scaling>
        <c:delete val="1"/>
        <c:axPos val="l"/>
        <c:numFmt formatCode="General" sourceLinked="1"/>
        <c:majorTickMark val="out"/>
        <c:minorTickMark val="none"/>
        <c:tickLblPos val="none"/>
        <c:crossAx val="48320512"/>
        <c:crosses val="autoZero"/>
        <c:auto val="1"/>
        <c:lblAlgn val="ctr"/>
        <c:lblOffset val="100"/>
        <c:tickLblSkip val="1"/>
        <c:tickMarkSkip val="1"/>
        <c:noMultiLvlLbl val="0"/>
      </c:catAx>
      <c:valAx>
        <c:axId val="48320512"/>
        <c:scaling>
          <c:orientation val="minMax"/>
          <c:max val="1"/>
          <c:min val="0"/>
        </c:scaling>
        <c:delete val="1"/>
        <c:axPos val="t"/>
        <c:numFmt formatCode="0%" sourceLinked="1"/>
        <c:majorTickMark val="out"/>
        <c:minorTickMark val="none"/>
        <c:tickLblPos val="none"/>
        <c:crossAx val="48310528"/>
        <c:crosses val="autoZero"/>
        <c:crossBetween val="between"/>
        <c:majorUnit val="0.2"/>
        <c:minorUnit val="0.1"/>
      </c:valAx>
      <c:spPr>
        <a:noFill/>
        <a:ln w="25401">
          <a:noFill/>
        </a:ln>
      </c:spPr>
    </c:plotArea>
    <c:legend>
      <c:legendPos val="t"/>
      <c:layout>
        <c:manualLayout>
          <c:xMode val="edge"/>
          <c:yMode val="edge"/>
          <c:x val="0.38986978428250485"/>
          <c:y val="6.2871888111364876E-2"/>
          <c:w val="0.24934085109167448"/>
          <c:h val="6.088513345417066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36E-2"/>
          <c:w val="1"/>
          <c:h val="0.92636579572446032"/>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0.49</c:v>
                </c:pt>
                <c:pt idx="1">
                  <c:v>0.3</c:v>
                </c:pt>
                <c:pt idx="2">
                  <c:v>0.09</c:v>
                </c:pt>
                <c:pt idx="3">
                  <c:v>0.04</c:v>
                </c:pt>
                <c:pt idx="4">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0.55000000000000004</c:v>
                </c:pt>
                <c:pt idx="1">
                  <c:v>0.28000000000000003</c:v>
                </c:pt>
                <c:pt idx="2">
                  <c:v>0.08</c:v>
                </c:pt>
                <c:pt idx="3">
                  <c:v>0.03</c:v>
                </c:pt>
                <c:pt idx="4">
                  <c:v>7.0000000000000007E-2</c:v>
                </c:pt>
              </c:numCache>
            </c:numRef>
          </c:val>
        </c:ser>
        <c:dLbls>
          <c:showLegendKey val="0"/>
          <c:showVal val="0"/>
          <c:showCatName val="0"/>
          <c:showSerName val="0"/>
          <c:showPercent val="0"/>
          <c:showBubbleSize val="0"/>
        </c:dLbls>
        <c:gapWidth val="70"/>
        <c:overlap val="-3"/>
        <c:axId val="143421824"/>
        <c:axId val="143423360"/>
      </c:barChart>
      <c:catAx>
        <c:axId val="143421824"/>
        <c:scaling>
          <c:orientation val="minMax"/>
        </c:scaling>
        <c:delete val="1"/>
        <c:axPos val="b"/>
        <c:numFmt formatCode="General" sourceLinked="1"/>
        <c:majorTickMark val="out"/>
        <c:minorTickMark val="none"/>
        <c:tickLblPos val="none"/>
        <c:crossAx val="143423360"/>
        <c:crosses val="autoZero"/>
        <c:auto val="1"/>
        <c:lblAlgn val="ctr"/>
        <c:lblOffset val="100"/>
        <c:tickLblSkip val="1"/>
        <c:tickMarkSkip val="1"/>
        <c:noMultiLvlLbl val="0"/>
      </c:catAx>
      <c:valAx>
        <c:axId val="143423360"/>
        <c:scaling>
          <c:orientation val="minMax"/>
          <c:max val="1"/>
          <c:min val="0"/>
        </c:scaling>
        <c:delete val="1"/>
        <c:axPos val="l"/>
        <c:numFmt formatCode="0%" sourceLinked="1"/>
        <c:majorTickMark val="out"/>
        <c:minorTickMark val="none"/>
        <c:tickLblPos val="none"/>
        <c:crossAx val="143421824"/>
        <c:crosses val="autoZero"/>
        <c:crossBetween val="between"/>
        <c:majorUnit val="0.2"/>
        <c:minorUnit val="0.1"/>
      </c:valAx>
      <c:spPr>
        <a:noFill/>
        <a:ln w="26701">
          <a:noFill/>
        </a:ln>
      </c:spPr>
    </c:plotArea>
    <c:legend>
      <c:legendPos val="t"/>
      <c:layout>
        <c:manualLayout>
          <c:xMode val="edge"/>
          <c:yMode val="edge"/>
          <c:x val="0.41616706032174833"/>
          <c:y val="5.5032585083272988E-2"/>
          <c:w val="0.19033317606620959"/>
          <c:h val="8.086597068197756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47E-2"/>
          <c:w val="1"/>
          <c:h val="0.92636579572446009"/>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0.52</c:v>
                </c:pt>
                <c:pt idx="1">
                  <c:v>0.31</c:v>
                </c:pt>
                <c:pt idx="2">
                  <c:v>7.0000000000000007E-2</c:v>
                </c:pt>
                <c:pt idx="3">
                  <c:v>0.03</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0.56999999999999995</c:v>
                </c:pt>
                <c:pt idx="1">
                  <c:v>0.28000000000000003</c:v>
                </c:pt>
                <c:pt idx="2">
                  <c:v>0.06</c:v>
                </c:pt>
                <c:pt idx="3">
                  <c:v>0.02</c:v>
                </c:pt>
                <c:pt idx="4">
                  <c:v>0.06</c:v>
                </c:pt>
              </c:numCache>
            </c:numRef>
          </c:val>
        </c:ser>
        <c:dLbls>
          <c:showLegendKey val="0"/>
          <c:showVal val="0"/>
          <c:showCatName val="0"/>
          <c:showSerName val="0"/>
          <c:showPercent val="0"/>
          <c:showBubbleSize val="0"/>
        </c:dLbls>
        <c:gapWidth val="70"/>
        <c:overlap val="-3"/>
        <c:axId val="143259904"/>
        <c:axId val="143265792"/>
      </c:barChart>
      <c:catAx>
        <c:axId val="143259904"/>
        <c:scaling>
          <c:orientation val="minMax"/>
        </c:scaling>
        <c:delete val="1"/>
        <c:axPos val="b"/>
        <c:numFmt formatCode="General" sourceLinked="1"/>
        <c:majorTickMark val="out"/>
        <c:minorTickMark val="none"/>
        <c:tickLblPos val="none"/>
        <c:crossAx val="143265792"/>
        <c:crosses val="autoZero"/>
        <c:auto val="1"/>
        <c:lblAlgn val="ctr"/>
        <c:lblOffset val="100"/>
        <c:tickLblSkip val="1"/>
        <c:tickMarkSkip val="1"/>
        <c:noMultiLvlLbl val="0"/>
      </c:catAx>
      <c:valAx>
        <c:axId val="143265792"/>
        <c:scaling>
          <c:orientation val="minMax"/>
          <c:max val="1"/>
          <c:min val="0"/>
        </c:scaling>
        <c:delete val="1"/>
        <c:axPos val="l"/>
        <c:numFmt formatCode="0%" sourceLinked="1"/>
        <c:majorTickMark val="out"/>
        <c:minorTickMark val="none"/>
        <c:tickLblPos val="none"/>
        <c:crossAx val="143259904"/>
        <c:crosses val="autoZero"/>
        <c:crossBetween val="between"/>
        <c:majorUnit val="0.2"/>
        <c:minorUnit val="0.1"/>
      </c:valAx>
      <c:spPr>
        <a:noFill/>
        <a:ln w="26701">
          <a:noFill/>
        </a:ln>
      </c:spPr>
    </c:plotArea>
    <c:legend>
      <c:legendPos val="t"/>
      <c:layout>
        <c:manualLayout>
          <c:xMode val="edge"/>
          <c:yMode val="edge"/>
          <c:x val="0.41721006660646415"/>
          <c:y val="4.0550325850832729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44712013039185"/>
          <c:w val="1"/>
          <c:h val="0.81623931623932144"/>
        </c:manualLayout>
      </c:layout>
      <c:barChart>
        <c:barDir val="col"/>
        <c:grouping val="clustered"/>
        <c:varyColors val="0"/>
        <c:ser>
          <c:idx val="1"/>
          <c:order val="0"/>
          <c:tx>
            <c:strRef>
              <c:f>Sheet1!$B$1</c:f>
              <c:strCache>
                <c:ptCount val="1"/>
                <c:pt idx="0">
                  <c:v>2014</c:v>
                </c:pt>
              </c:strCache>
            </c:strRef>
          </c:tx>
          <c:spPr>
            <a:solidFill>
              <a:srgbClr val="10253F"/>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0.24</c:v>
                </c:pt>
                <c:pt idx="1">
                  <c:v>0.18</c:v>
                </c:pt>
                <c:pt idx="2">
                  <c:v>0.43</c:v>
                </c:pt>
                <c:pt idx="3">
                  <c:v>7.0000000000000007E-2</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0.24</c:v>
                </c:pt>
                <c:pt idx="1">
                  <c:v>0.22</c:v>
                </c:pt>
                <c:pt idx="2">
                  <c:v>0.37</c:v>
                </c:pt>
                <c:pt idx="3">
                  <c:v>7.0000000000000007E-2</c:v>
                </c:pt>
                <c:pt idx="4">
                  <c:v>0.1</c:v>
                </c:pt>
              </c:numCache>
            </c:numRef>
          </c:val>
        </c:ser>
        <c:dLbls>
          <c:showLegendKey val="0"/>
          <c:showVal val="0"/>
          <c:showCatName val="0"/>
          <c:showSerName val="0"/>
          <c:showPercent val="0"/>
          <c:showBubbleSize val="0"/>
        </c:dLbls>
        <c:gapWidth val="70"/>
        <c:overlap val="-3"/>
        <c:axId val="144055680"/>
        <c:axId val="144061568"/>
      </c:barChart>
      <c:catAx>
        <c:axId val="144055680"/>
        <c:scaling>
          <c:orientation val="minMax"/>
        </c:scaling>
        <c:delete val="1"/>
        <c:axPos val="b"/>
        <c:numFmt formatCode="General" sourceLinked="1"/>
        <c:majorTickMark val="out"/>
        <c:minorTickMark val="none"/>
        <c:tickLblPos val="none"/>
        <c:crossAx val="144061568"/>
        <c:crosses val="autoZero"/>
        <c:auto val="1"/>
        <c:lblAlgn val="ctr"/>
        <c:lblOffset val="100"/>
        <c:tickLblSkip val="1"/>
        <c:tickMarkSkip val="1"/>
        <c:noMultiLvlLbl val="0"/>
      </c:catAx>
      <c:valAx>
        <c:axId val="144061568"/>
        <c:scaling>
          <c:orientation val="minMax"/>
          <c:max val="1"/>
          <c:min val="0"/>
        </c:scaling>
        <c:delete val="1"/>
        <c:axPos val="l"/>
        <c:numFmt formatCode="0%" sourceLinked="1"/>
        <c:majorTickMark val="out"/>
        <c:minorTickMark val="none"/>
        <c:tickLblPos val="none"/>
        <c:crossAx val="144055680"/>
        <c:crosses val="autoZero"/>
        <c:crossBetween val="between"/>
        <c:majorUnit val="0.2"/>
        <c:minorUnit val="0.1"/>
      </c:valAx>
      <c:spPr>
        <a:noFill/>
        <a:ln w="24869">
          <a:noFill/>
        </a:ln>
      </c:spPr>
    </c:plotArea>
    <c:legend>
      <c:legendPos val="t"/>
      <c:layout>
        <c:manualLayout>
          <c:xMode val="edge"/>
          <c:yMode val="edge"/>
          <c:x val="0.41238931399624601"/>
          <c:y val="0.15160349854227406"/>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8866790496809"/>
          <c:y val="2.8400565148883814E-2"/>
          <c:w val="0.74939759036144582"/>
          <c:h val="0.97159943485111866"/>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solidFill>
                <a:schemeClr val="bg1"/>
              </a:solidFill>
            </a:ln>
          </c:spPr>
          <c:invertIfNegative val="0"/>
          <c:dLbls>
            <c:spPr>
              <a:noFill/>
              <a:ln w="22811">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Sheet1!$A$2:$A$17</c:f>
              <c:strCache>
                <c:ptCount val="9"/>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Pursuing a career in medicine</c:v>
                </c:pt>
                <c:pt idx="6">
                  <c:v>Career will not be advanced/ little benefit to me by applying</c:v>
                </c:pt>
                <c:pt idx="7">
                  <c:v>Too much added responsibility</c:v>
                </c:pt>
                <c:pt idx="8">
                  <c:v>Cost/ fees mentions</c:v>
                </c:pt>
              </c:strCache>
            </c:strRef>
          </c:cat>
          <c:val>
            <c:numRef>
              <c:f>Sheet1!$B$2:$B$17</c:f>
              <c:numCache>
                <c:formatCode>0%</c:formatCode>
                <c:ptCount val="9"/>
                <c:pt idx="0">
                  <c:v>0.41</c:v>
                </c:pt>
                <c:pt idx="1">
                  <c:v>0.27</c:v>
                </c:pt>
                <c:pt idx="2">
                  <c:v>0.16</c:v>
                </c:pt>
                <c:pt idx="3">
                  <c:v>0.13</c:v>
                </c:pt>
                <c:pt idx="4">
                  <c:v>0.06</c:v>
                </c:pt>
                <c:pt idx="5">
                  <c:v>0.06</c:v>
                </c:pt>
                <c:pt idx="6">
                  <c:v>0.04</c:v>
                </c:pt>
                <c:pt idx="7">
                  <c:v>0.04</c:v>
                </c:pt>
                <c:pt idx="8">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Sheet1!$A$2:$A$17</c:f>
              <c:strCache>
                <c:ptCount val="9"/>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Pursuing a career in medicine</c:v>
                </c:pt>
                <c:pt idx="6">
                  <c:v>Career will not be advanced/ little benefit to me by applying</c:v>
                </c:pt>
                <c:pt idx="7">
                  <c:v>Too much added responsibility</c:v>
                </c:pt>
                <c:pt idx="8">
                  <c:v>Cost/ fees mentions</c:v>
                </c:pt>
              </c:strCache>
            </c:strRef>
          </c:cat>
          <c:val>
            <c:numRef>
              <c:f>Sheet1!$C$2:$C$17</c:f>
              <c:numCache>
                <c:formatCode>0%</c:formatCode>
                <c:ptCount val="9"/>
                <c:pt idx="0">
                  <c:v>0.27</c:v>
                </c:pt>
                <c:pt idx="1">
                  <c:v>0.31</c:v>
                </c:pt>
                <c:pt idx="2">
                  <c:v>0.11</c:v>
                </c:pt>
                <c:pt idx="3">
                  <c:v>0.12</c:v>
                </c:pt>
                <c:pt idx="4">
                  <c:v>0.15</c:v>
                </c:pt>
                <c:pt idx="6">
                  <c:v>0.14000000000000001</c:v>
                </c:pt>
                <c:pt idx="7">
                  <c:v>0.02</c:v>
                </c:pt>
                <c:pt idx="8">
                  <c:v>0.04</c:v>
                </c:pt>
              </c:numCache>
            </c:numRef>
          </c:val>
        </c:ser>
        <c:dLbls>
          <c:showLegendKey val="0"/>
          <c:showVal val="0"/>
          <c:showCatName val="0"/>
          <c:showSerName val="0"/>
          <c:showPercent val="0"/>
          <c:showBubbleSize val="0"/>
        </c:dLbls>
        <c:gapWidth val="70"/>
        <c:overlap val="-3"/>
        <c:axId val="143753600"/>
        <c:axId val="143755136"/>
      </c:barChart>
      <c:catAx>
        <c:axId val="143753600"/>
        <c:scaling>
          <c:orientation val="maxMin"/>
        </c:scaling>
        <c:delete val="1"/>
        <c:axPos val="l"/>
        <c:numFmt formatCode="General" sourceLinked="1"/>
        <c:majorTickMark val="out"/>
        <c:minorTickMark val="none"/>
        <c:tickLblPos val="none"/>
        <c:crossAx val="143755136"/>
        <c:crosses val="autoZero"/>
        <c:auto val="1"/>
        <c:lblAlgn val="ctr"/>
        <c:lblOffset val="100"/>
        <c:tickLblSkip val="1"/>
        <c:tickMarkSkip val="1"/>
        <c:noMultiLvlLbl val="0"/>
      </c:catAx>
      <c:valAx>
        <c:axId val="143755136"/>
        <c:scaling>
          <c:orientation val="minMax"/>
          <c:max val="1"/>
          <c:min val="0"/>
        </c:scaling>
        <c:delete val="1"/>
        <c:axPos val="t"/>
        <c:numFmt formatCode="0%" sourceLinked="1"/>
        <c:majorTickMark val="out"/>
        <c:minorTickMark val="none"/>
        <c:tickLblPos val="none"/>
        <c:crossAx val="143753600"/>
        <c:crosses val="autoZero"/>
        <c:crossBetween val="between"/>
        <c:majorUnit val="0.2"/>
        <c:minorUnit val="0.1"/>
      </c:valAx>
      <c:spPr>
        <a:noFill/>
        <a:ln w="25400">
          <a:noFill/>
        </a:ln>
      </c:spPr>
    </c:plotArea>
    <c:legend>
      <c:legendPos val="r"/>
      <c:layout>
        <c:manualLayout>
          <c:xMode val="edge"/>
          <c:yMode val="edge"/>
          <c:x val="0.54031285601490875"/>
          <c:y val="0.39078896823109782"/>
          <c:w val="0.28345759597919101"/>
          <c:h val="4.438463170945176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91"/>
        </c:manualLayout>
      </c:layout>
      <c:barChart>
        <c:barDir val="col"/>
        <c:grouping val="clustered"/>
        <c:varyColors val="0"/>
        <c:ser>
          <c:idx val="1"/>
          <c:order val="0"/>
          <c:tx>
            <c:strRef>
              <c:f>Sheet1!$B$1</c:f>
              <c:strCache>
                <c:ptCount val="1"/>
                <c:pt idx="0">
                  <c:v>2014</c:v>
                </c:pt>
              </c:strCache>
            </c:strRef>
          </c:tx>
          <c:spPr>
            <a:solidFill>
              <a:srgbClr val="10253F"/>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0.11</c:v>
                </c:pt>
                <c:pt idx="1">
                  <c:v>0.17</c:v>
                </c:pt>
                <c:pt idx="2">
                  <c:v>0.33</c:v>
                </c:pt>
                <c:pt idx="3">
                  <c:v>0.06</c:v>
                </c:pt>
                <c:pt idx="4">
                  <c:v>0.33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0.08</c:v>
                </c:pt>
                <c:pt idx="1">
                  <c:v>0.25</c:v>
                </c:pt>
                <c:pt idx="2">
                  <c:v>0.3</c:v>
                </c:pt>
                <c:pt idx="3">
                  <c:v>0.08</c:v>
                </c:pt>
                <c:pt idx="4">
                  <c:v>0.28999999999999998</c:v>
                </c:pt>
              </c:numCache>
            </c:numRef>
          </c:val>
        </c:ser>
        <c:dLbls>
          <c:showLegendKey val="0"/>
          <c:showVal val="0"/>
          <c:showCatName val="0"/>
          <c:showSerName val="0"/>
          <c:showPercent val="0"/>
          <c:showBubbleSize val="0"/>
        </c:dLbls>
        <c:gapWidth val="70"/>
        <c:overlap val="-3"/>
        <c:axId val="144395264"/>
        <c:axId val="144397056"/>
      </c:barChart>
      <c:catAx>
        <c:axId val="144395264"/>
        <c:scaling>
          <c:orientation val="minMax"/>
        </c:scaling>
        <c:delete val="1"/>
        <c:axPos val="b"/>
        <c:numFmt formatCode="General" sourceLinked="1"/>
        <c:majorTickMark val="out"/>
        <c:minorTickMark val="none"/>
        <c:tickLblPos val="none"/>
        <c:crossAx val="144397056"/>
        <c:crosses val="autoZero"/>
        <c:auto val="1"/>
        <c:lblAlgn val="ctr"/>
        <c:lblOffset val="100"/>
        <c:tickLblSkip val="1"/>
        <c:tickMarkSkip val="1"/>
        <c:noMultiLvlLbl val="0"/>
      </c:catAx>
      <c:valAx>
        <c:axId val="144397056"/>
        <c:scaling>
          <c:orientation val="minMax"/>
          <c:max val="1"/>
          <c:min val="0"/>
        </c:scaling>
        <c:delete val="1"/>
        <c:axPos val="l"/>
        <c:numFmt formatCode="0%" sourceLinked="1"/>
        <c:majorTickMark val="out"/>
        <c:minorTickMark val="none"/>
        <c:tickLblPos val="none"/>
        <c:crossAx val="144395264"/>
        <c:crosses val="autoZero"/>
        <c:crossBetween val="between"/>
        <c:majorUnit val="0.2"/>
        <c:minorUnit val="0.1"/>
      </c:valAx>
      <c:spPr>
        <a:noFill/>
        <a:ln w="24869">
          <a:noFill/>
        </a:ln>
      </c:spPr>
    </c:plotArea>
    <c:legend>
      <c:legendPos val="t"/>
      <c:layout>
        <c:manualLayout>
          <c:xMode val="edge"/>
          <c:yMode val="edge"/>
          <c:x val="0.38149553051982338"/>
          <c:y val="9.0379008746355682E-2"/>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092873006258834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Pt>
            <c:idx val="3"/>
            <c:invertIfNegative val="0"/>
            <c:bubble3D val="0"/>
          </c:dPt>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c:formatCode>
                <c:ptCount val="4"/>
                <c:pt idx="0">
                  <c:v>0.43</c:v>
                </c:pt>
                <c:pt idx="1">
                  <c:v>0.18</c:v>
                </c:pt>
                <c:pt idx="2">
                  <c:v>0.21</c:v>
                </c:pt>
                <c:pt idx="3">
                  <c:v>0.19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c:formatCode>
                <c:ptCount val="4"/>
                <c:pt idx="0">
                  <c:v>0.44</c:v>
                </c:pt>
                <c:pt idx="1">
                  <c:v>0.17</c:v>
                </c:pt>
                <c:pt idx="2">
                  <c:v>0.2</c:v>
                </c:pt>
                <c:pt idx="3">
                  <c:v>0.19</c:v>
                </c:pt>
              </c:numCache>
            </c:numRef>
          </c:val>
        </c:ser>
        <c:dLbls>
          <c:showLegendKey val="0"/>
          <c:showVal val="1"/>
          <c:showCatName val="0"/>
          <c:showSerName val="0"/>
          <c:showPercent val="0"/>
          <c:showBubbleSize val="0"/>
        </c:dLbls>
        <c:gapWidth val="70"/>
        <c:overlap val="-3"/>
        <c:axId val="49131520"/>
        <c:axId val="49133056"/>
      </c:barChart>
      <c:catAx>
        <c:axId val="49131520"/>
        <c:scaling>
          <c:orientation val="minMax"/>
        </c:scaling>
        <c:delete val="1"/>
        <c:axPos val="b"/>
        <c:numFmt formatCode="General" sourceLinked="1"/>
        <c:majorTickMark val="out"/>
        <c:minorTickMark val="none"/>
        <c:tickLblPos val="none"/>
        <c:crossAx val="49133056"/>
        <c:crosses val="autoZero"/>
        <c:auto val="0"/>
        <c:lblAlgn val="ctr"/>
        <c:lblOffset val="100"/>
        <c:tickLblSkip val="1"/>
        <c:tickMarkSkip val="1"/>
        <c:noMultiLvlLbl val="0"/>
      </c:catAx>
      <c:valAx>
        <c:axId val="49133056"/>
        <c:scaling>
          <c:orientation val="minMax"/>
          <c:max val="1"/>
          <c:min val="0"/>
        </c:scaling>
        <c:delete val="1"/>
        <c:axPos val="l"/>
        <c:numFmt formatCode="0%" sourceLinked="1"/>
        <c:majorTickMark val="out"/>
        <c:minorTickMark val="none"/>
        <c:tickLblPos val="none"/>
        <c:crossAx val="49131520"/>
        <c:crosses val="autoZero"/>
        <c:crossBetween val="between"/>
        <c:majorUnit val="0.2"/>
        <c:minorUnit val="0.1"/>
      </c:valAx>
      <c:spPr>
        <a:noFill/>
        <a:ln w="24399">
          <a:noFill/>
        </a:ln>
      </c:spPr>
    </c:plotArea>
    <c:legend>
      <c:legendPos val="t"/>
      <c:layout>
        <c:manualLayout>
          <c:xMode val="edge"/>
          <c:yMode val="edge"/>
          <c:x val="0.39284837789189669"/>
          <c:y val="3.2051282051282048E-2"/>
          <c:w val="0.20967887976288299"/>
          <c:h val="0.1055095396729254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39686872058694"/>
          <c:y val="0"/>
          <c:w val="0.52639123974839863"/>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Taking time off/ pursuing other interests</c:v>
                </c:pt>
                <c:pt idx="2">
                  <c:v>Intend to get a graduate degree</c:v>
                </c:pt>
                <c:pt idx="3">
                  <c:v>Not sure if need in chosen field of work</c:v>
                </c:pt>
              </c:strCache>
            </c:strRef>
          </c:cat>
          <c:val>
            <c:numRef>
              <c:f>Sheet1!$B$2:$B$5</c:f>
              <c:numCache>
                <c:formatCode>0%</c:formatCode>
                <c:ptCount val="4"/>
                <c:pt idx="0">
                  <c:v>0.87</c:v>
                </c:pt>
                <c:pt idx="1">
                  <c:v>0.02</c:v>
                </c:pt>
                <c:pt idx="2">
                  <c:v>0.02</c:v>
                </c:pt>
                <c:pt idx="3">
                  <c:v>0.02</c:v>
                </c:pt>
              </c:numCache>
            </c:numRef>
          </c:val>
        </c:ser>
        <c:ser>
          <c:idx val="0"/>
          <c:order val="1"/>
          <c:tx>
            <c:strRef>
              <c:f>Sheet1!$C$1</c:f>
              <c:strCache>
                <c:ptCount val="1"/>
                <c:pt idx="0">
                  <c:v>2013</c:v>
                </c:pt>
              </c:strCache>
            </c:strRef>
          </c:tx>
          <c:spPr>
            <a:solidFill>
              <a:schemeClr val="tx1"/>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Taking time off/ pursuing other interests</c:v>
                </c:pt>
                <c:pt idx="2">
                  <c:v>Intend to get a graduate degree</c:v>
                </c:pt>
                <c:pt idx="3">
                  <c:v>Not sure if need in chosen field of work</c:v>
                </c:pt>
              </c:strCache>
            </c:strRef>
          </c:cat>
          <c:val>
            <c:numRef>
              <c:f>Sheet1!$C$2:$C$5</c:f>
              <c:numCache>
                <c:formatCode>0%</c:formatCode>
                <c:ptCount val="4"/>
                <c:pt idx="0">
                  <c:v>0.87</c:v>
                </c:pt>
                <c:pt idx="1">
                  <c:v>0.01</c:v>
                </c:pt>
                <c:pt idx="2">
                  <c:v>0.03</c:v>
                </c:pt>
                <c:pt idx="3">
                  <c:v>0.02</c:v>
                </c:pt>
              </c:numCache>
            </c:numRef>
          </c:val>
        </c:ser>
        <c:dLbls>
          <c:showLegendKey val="0"/>
          <c:showVal val="0"/>
          <c:showCatName val="0"/>
          <c:showSerName val="0"/>
          <c:showPercent val="0"/>
          <c:showBubbleSize val="0"/>
        </c:dLbls>
        <c:gapWidth val="70"/>
        <c:overlap val="-3"/>
        <c:axId val="144153216"/>
        <c:axId val="144155008"/>
      </c:barChart>
      <c:catAx>
        <c:axId val="144153216"/>
        <c:scaling>
          <c:orientation val="maxMin"/>
        </c:scaling>
        <c:delete val="1"/>
        <c:axPos val="l"/>
        <c:numFmt formatCode="General" sourceLinked="1"/>
        <c:majorTickMark val="out"/>
        <c:minorTickMark val="none"/>
        <c:tickLblPos val="none"/>
        <c:crossAx val="144155008"/>
        <c:crosses val="autoZero"/>
        <c:auto val="1"/>
        <c:lblAlgn val="ctr"/>
        <c:lblOffset val="100"/>
        <c:tickLblSkip val="1"/>
        <c:tickMarkSkip val="1"/>
        <c:noMultiLvlLbl val="0"/>
      </c:catAx>
      <c:valAx>
        <c:axId val="144155008"/>
        <c:scaling>
          <c:orientation val="minMax"/>
          <c:max val="1.1499999999999901"/>
          <c:min val="0"/>
        </c:scaling>
        <c:delete val="1"/>
        <c:axPos val="t"/>
        <c:numFmt formatCode="0%" sourceLinked="1"/>
        <c:majorTickMark val="out"/>
        <c:minorTickMark val="none"/>
        <c:tickLblPos val="none"/>
        <c:crossAx val="144153216"/>
        <c:crosses val="autoZero"/>
        <c:crossBetween val="between"/>
        <c:majorUnit val="0.2"/>
        <c:minorUnit val="0.1"/>
      </c:valAx>
      <c:spPr>
        <a:noFill/>
        <a:ln w="22560">
          <a:noFill/>
        </a:ln>
      </c:spPr>
    </c:plotArea>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751810934876785"/>
          <c:w val="1"/>
          <c:h val="0.6759389386852338"/>
        </c:manualLayout>
      </c:layout>
      <c:barChart>
        <c:barDir val="col"/>
        <c:grouping val="clustered"/>
        <c:varyColors val="0"/>
        <c:ser>
          <c:idx val="2"/>
          <c:order val="0"/>
          <c:tx>
            <c:strRef>
              <c:f>Sheet1!$B$1</c:f>
              <c:strCache>
                <c:ptCount val="1"/>
                <c:pt idx="0">
                  <c:v>2014</c:v>
                </c:pt>
              </c:strCache>
            </c:strRef>
          </c:tx>
          <c:spPr>
            <a:solidFill>
              <a:srgbClr val="10253F"/>
            </a:solidFill>
            <a:ln w="24870">
              <a:no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c:formatCode>
                <c:ptCount val="5"/>
                <c:pt idx="0">
                  <c:v>0.57999999999999996</c:v>
                </c:pt>
                <c:pt idx="1">
                  <c:v>0.31</c:v>
                </c:pt>
                <c:pt idx="2">
                  <c:v>0.05</c:v>
                </c:pt>
                <c:pt idx="3">
                  <c:v>0.02</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c:formatCode>
                <c:ptCount val="5"/>
                <c:pt idx="0">
                  <c:v>0.57999999999999996</c:v>
                </c:pt>
                <c:pt idx="1">
                  <c:v>0.32</c:v>
                </c:pt>
                <c:pt idx="2">
                  <c:v>0.04</c:v>
                </c:pt>
                <c:pt idx="3">
                  <c:v>0.02</c:v>
                </c:pt>
                <c:pt idx="4">
                  <c:v>0.04</c:v>
                </c:pt>
              </c:numCache>
            </c:numRef>
          </c:val>
        </c:ser>
        <c:dLbls>
          <c:showLegendKey val="0"/>
          <c:showVal val="0"/>
          <c:showCatName val="0"/>
          <c:showSerName val="0"/>
          <c:showPercent val="0"/>
          <c:showBubbleSize val="0"/>
        </c:dLbls>
        <c:gapWidth val="70"/>
        <c:overlap val="-3"/>
        <c:axId val="144228736"/>
        <c:axId val="144230272"/>
      </c:barChart>
      <c:catAx>
        <c:axId val="144228736"/>
        <c:scaling>
          <c:orientation val="minMax"/>
        </c:scaling>
        <c:delete val="1"/>
        <c:axPos val="b"/>
        <c:numFmt formatCode="General" sourceLinked="1"/>
        <c:majorTickMark val="out"/>
        <c:minorTickMark val="none"/>
        <c:tickLblPos val="none"/>
        <c:crossAx val="144230272"/>
        <c:crosses val="autoZero"/>
        <c:auto val="1"/>
        <c:lblAlgn val="ctr"/>
        <c:lblOffset val="100"/>
        <c:tickLblSkip val="1"/>
        <c:tickMarkSkip val="1"/>
        <c:noMultiLvlLbl val="0"/>
      </c:catAx>
      <c:valAx>
        <c:axId val="144230272"/>
        <c:scaling>
          <c:orientation val="minMax"/>
          <c:max val="1"/>
          <c:min val="0"/>
        </c:scaling>
        <c:delete val="1"/>
        <c:axPos val="l"/>
        <c:numFmt formatCode="0%" sourceLinked="1"/>
        <c:majorTickMark val="out"/>
        <c:minorTickMark val="none"/>
        <c:tickLblPos val="none"/>
        <c:crossAx val="144228736"/>
        <c:crosses val="autoZero"/>
        <c:crossBetween val="between"/>
        <c:majorUnit val="0.2"/>
        <c:minorUnit val="0.1"/>
      </c:valAx>
      <c:spPr>
        <a:noFill/>
        <a:ln w="24870">
          <a:noFill/>
        </a:ln>
      </c:spPr>
    </c:plotArea>
    <c:legend>
      <c:legendPos val="t"/>
      <c:layout>
        <c:manualLayout>
          <c:xMode val="edge"/>
          <c:yMode val="edge"/>
          <c:x val="0.37199408494523273"/>
          <c:y val="7.077350117759397E-2"/>
          <c:w val="0.2176807729970725"/>
          <c:h val="9.331686934726693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86908012366588E-2"/>
          <c:y val="2.2471910112360155E-3"/>
          <c:w val="0.74380034398175898"/>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c:formatCode>
                <c:ptCount val="5"/>
                <c:pt idx="0">
                  <c:v>0.99</c:v>
                </c:pt>
                <c:pt idx="1">
                  <c:v>0.21</c:v>
                </c:pt>
                <c:pt idx="2">
                  <c:v>0.08</c:v>
                </c:pt>
                <c:pt idx="3">
                  <c:v>0.05</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c:formatCode>
                <c:ptCount val="5"/>
                <c:pt idx="0">
                  <c:v>0.99</c:v>
                </c:pt>
                <c:pt idx="1">
                  <c:v>0.18</c:v>
                </c:pt>
                <c:pt idx="2">
                  <c:v>0.08</c:v>
                </c:pt>
                <c:pt idx="3">
                  <c:v>0.05</c:v>
                </c:pt>
                <c:pt idx="4">
                  <c:v>0.03</c:v>
                </c:pt>
              </c:numCache>
            </c:numRef>
          </c:val>
        </c:ser>
        <c:dLbls>
          <c:showLegendKey val="0"/>
          <c:showVal val="0"/>
          <c:showCatName val="0"/>
          <c:showSerName val="0"/>
          <c:showPercent val="0"/>
          <c:showBubbleSize val="0"/>
        </c:dLbls>
        <c:gapWidth val="70"/>
        <c:overlap val="-3"/>
        <c:axId val="144478592"/>
        <c:axId val="144480128"/>
      </c:barChart>
      <c:catAx>
        <c:axId val="144478592"/>
        <c:scaling>
          <c:orientation val="maxMin"/>
        </c:scaling>
        <c:delete val="1"/>
        <c:axPos val="l"/>
        <c:numFmt formatCode="General" sourceLinked="1"/>
        <c:majorTickMark val="out"/>
        <c:minorTickMark val="none"/>
        <c:tickLblPos val="none"/>
        <c:crossAx val="144480128"/>
        <c:crosses val="autoZero"/>
        <c:auto val="1"/>
        <c:lblAlgn val="ctr"/>
        <c:lblOffset val="100"/>
        <c:tickLblSkip val="1"/>
        <c:tickMarkSkip val="1"/>
        <c:noMultiLvlLbl val="0"/>
      </c:catAx>
      <c:valAx>
        <c:axId val="144480128"/>
        <c:scaling>
          <c:orientation val="minMax"/>
          <c:max val="1.1499999999999901"/>
          <c:min val="0"/>
        </c:scaling>
        <c:delete val="1"/>
        <c:axPos val="t"/>
        <c:numFmt formatCode="0%" sourceLinked="1"/>
        <c:majorTickMark val="out"/>
        <c:minorTickMark val="none"/>
        <c:tickLblPos val="none"/>
        <c:crossAx val="144478592"/>
        <c:crosses val="autoZero"/>
        <c:crossBetween val="between"/>
        <c:majorUnit val="0.2"/>
        <c:minorUnit val="0.1"/>
      </c:valAx>
      <c:spPr>
        <a:noFill/>
        <a:ln w="23493">
          <a:noFill/>
        </a:ln>
      </c:spPr>
    </c:plotArea>
    <c:legend>
      <c:legendPos val="r"/>
      <c:layout>
        <c:manualLayout>
          <c:xMode val="edge"/>
          <c:yMode val="edge"/>
          <c:x val="0.89660160943672329"/>
          <c:y val="1.1142056528551403E-2"/>
          <c:w val="0.10339839056327667"/>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5321127027852"/>
          <c:y val="1.8072352500847658E-2"/>
          <c:w val="0.67152172063280235"/>
          <c:h val="0.9819277108433736"/>
        </c:manualLayout>
      </c:layout>
      <c:barChart>
        <c:barDir val="bar"/>
        <c:grouping val="clustered"/>
        <c:varyColors val="0"/>
        <c:ser>
          <c:idx val="2"/>
          <c:order val="0"/>
          <c:tx>
            <c:strRef>
              <c:f>Sheet1!$B$1</c:f>
              <c:strCache>
                <c:ptCount val="1"/>
                <c:pt idx="0">
                  <c:v>2014</c:v>
                </c:pt>
              </c:strCache>
            </c:strRef>
          </c:tx>
          <c:spPr>
            <a:solidFill>
              <a:srgbClr val="10253F"/>
            </a:solidFill>
            <a:ln w="23563">
              <a:noFill/>
            </a:ln>
          </c:spPr>
          <c:invertIfNegative val="0"/>
          <c:dLbls>
            <c:txPr>
              <a:bodyPr/>
              <a:lstStyle/>
              <a:p>
                <a:pPr>
                  <a:defRPr sz="8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Saskatchewan</c:v>
                </c:pt>
                <c:pt idx="5">
                  <c:v>New Brunswick</c:v>
                </c:pt>
                <c:pt idx="6">
                  <c:v>Nova Scotia</c:v>
                </c:pt>
                <c:pt idx="7">
                  <c:v>Manitoba</c:v>
                </c:pt>
                <c:pt idx="8">
                  <c:v>Newfoundland/ Labrador</c:v>
                </c:pt>
                <c:pt idx="9">
                  <c:v>Yukon/ Northwest Territories/ Nunavut</c:v>
                </c:pt>
                <c:pt idx="10">
                  <c:v>Prince Edward Island</c:v>
                </c:pt>
                <c:pt idx="11">
                  <c:v>Don't know/ Unsure</c:v>
                </c:pt>
              </c:strCache>
            </c:strRef>
          </c:cat>
          <c:val>
            <c:numRef>
              <c:f>Sheet1!$B$2:$B$13</c:f>
              <c:numCache>
                <c:formatCode>0%</c:formatCode>
                <c:ptCount val="12"/>
                <c:pt idx="0">
                  <c:v>0.51</c:v>
                </c:pt>
                <c:pt idx="1">
                  <c:v>0.33</c:v>
                </c:pt>
                <c:pt idx="2">
                  <c:v>0.27</c:v>
                </c:pt>
                <c:pt idx="3">
                  <c:v>0.2</c:v>
                </c:pt>
                <c:pt idx="4">
                  <c:v>7.0000000000000007E-2</c:v>
                </c:pt>
                <c:pt idx="5">
                  <c:v>0.04</c:v>
                </c:pt>
                <c:pt idx="6">
                  <c:v>0.04</c:v>
                </c:pt>
                <c:pt idx="7">
                  <c:v>0.04</c:v>
                </c:pt>
                <c:pt idx="8">
                  <c:v>0.03</c:v>
                </c:pt>
                <c:pt idx="9">
                  <c:v>0.02</c:v>
                </c:pt>
                <c:pt idx="10">
                  <c:v>0.01</c:v>
                </c:pt>
                <c:pt idx="11">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Saskatchewan</c:v>
                </c:pt>
                <c:pt idx="5">
                  <c:v>New Brunswick</c:v>
                </c:pt>
                <c:pt idx="6">
                  <c:v>Nova Scotia</c:v>
                </c:pt>
                <c:pt idx="7">
                  <c:v>Manitoba</c:v>
                </c:pt>
                <c:pt idx="8">
                  <c:v>Newfoundland/ Labrador</c:v>
                </c:pt>
                <c:pt idx="9">
                  <c:v>Yukon/ Northwest Territories/ Nunavut</c:v>
                </c:pt>
                <c:pt idx="10">
                  <c:v>Prince Edward Island</c:v>
                </c:pt>
                <c:pt idx="11">
                  <c:v>Don't know/ Unsure</c:v>
                </c:pt>
              </c:strCache>
            </c:strRef>
          </c:cat>
          <c:val>
            <c:numRef>
              <c:f>Sheet1!$C$2:$C$13</c:f>
              <c:numCache>
                <c:formatCode>0%</c:formatCode>
                <c:ptCount val="12"/>
                <c:pt idx="0">
                  <c:v>0.5</c:v>
                </c:pt>
                <c:pt idx="1">
                  <c:v>0.33</c:v>
                </c:pt>
                <c:pt idx="2">
                  <c:v>0.3</c:v>
                </c:pt>
                <c:pt idx="3">
                  <c:v>0.19</c:v>
                </c:pt>
                <c:pt idx="4">
                  <c:v>0.06</c:v>
                </c:pt>
                <c:pt idx="5">
                  <c:v>0.05</c:v>
                </c:pt>
                <c:pt idx="6">
                  <c:v>0.04</c:v>
                </c:pt>
                <c:pt idx="7">
                  <c:v>0.03</c:v>
                </c:pt>
                <c:pt idx="8">
                  <c:v>0.02</c:v>
                </c:pt>
                <c:pt idx="9">
                  <c:v>0.02</c:v>
                </c:pt>
                <c:pt idx="10">
                  <c:v>0.01</c:v>
                </c:pt>
                <c:pt idx="11">
                  <c:v>0.03</c:v>
                </c:pt>
              </c:numCache>
            </c:numRef>
          </c:val>
        </c:ser>
        <c:dLbls>
          <c:showLegendKey val="0"/>
          <c:showVal val="0"/>
          <c:showCatName val="0"/>
          <c:showSerName val="0"/>
          <c:showPercent val="0"/>
          <c:showBubbleSize val="0"/>
        </c:dLbls>
        <c:gapWidth val="70"/>
        <c:overlap val="-3"/>
        <c:axId val="1899904"/>
        <c:axId val="1778816"/>
      </c:barChart>
      <c:catAx>
        <c:axId val="1899904"/>
        <c:scaling>
          <c:orientation val="maxMin"/>
        </c:scaling>
        <c:delete val="1"/>
        <c:axPos val="l"/>
        <c:numFmt formatCode="General" sourceLinked="1"/>
        <c:majorTickMark val="out"/>
        <c:minorTickMark val="none"/>
        <c:tickLblPos val="none"/>
        <c:crossAx val="1778816"/>
        <c:crosses val="autoZero"/>
        <c:auto val="1"/>
        <c:lblAlgn val="ctr"/>
        <c:lblOffset val="100"/>
        <c:tickLblSkip val="1"/>
        <c:tickMarkSkip val="1"/>
        <c:noMultiLvlLbl val="0"/>
      </c:catAx>
      <c:valAx>
        <c:axId val="1778816"/>
        <c:scaling>
          <c:orientation val="minMax"/>
          <c:max val="1.1499999999999901"/>
          <c:min val="0"/>
        </c:scaling>
        <c:delete val="1"/>
        <c:axPos val="t"/>
        <c:numFmt formatCode="0%" sourceLinked="1"/>
        <c:majorTickMark val="out"/>
        <c:minorTickMark val="none"/>
        <c:tickLblPos val="none"/>
        <c:crossAx val="1899904"/>
        <c:crosses val="autoZero"/>
        <c:crossBetween val="between"/>
        <c:majorUnit val="0.2"/>
        <c:minorUnit val="0.1"/>
      </c:valAx>
      <c:spPr>
        <a:noFill/>
        <a:ln w="23563">
          <a:noFill/>
        </a:ln>
      </c:spPr>
    </c:plotArea>
    <c:legend>
      <c:legendPos val="r"/>
      <c:layout>
        <c:manualLayout>
          <c:xMode val="edge"/>
          <c:yMode val="edge"/>
          <c:x val="0.91953190460597789"/>
          <c:y val="1.2518980024140803E-2"/>
          <c:w val="7.7358884356322932E-2"/>
          <c:h val="0.1208373939946840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32506643047025"/>
          <c:y val="7.1754723146359861E-2"/>
          <c:w val="0.50267493356953252"/>
          <c:h val="0.9282452768536401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Pt>
            <c:idx val="5"/>
            <c:invertIfNegative val="0"/>
            <c:bubble3D val="0"/>
          </c:dPt>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another professional degree</c:v>
                </c:pt>
                <c:pt idx="2">
                  <c:v>Pursue a graduate degree in another area of study</c:v>
                </c:pt>
                <c:pt idx="3">
                  <c:v>Pursue an MBA</c:v>
                </c:pt>
                <c:pt idx="4">
                  <c:v>Don't know/Not sure</c:v>
                </c:pt>
              </c:strCache>
            </c:strRef>
          </c:cat>
          <c:val>
            <c:numRef>
              <c:f>Sheet1!$B$2:$B$7</c:f>
              <c:numCache>
                <c:formatCode>0%</c:formatCode>
                <c:ptCount val="5"/>
                <c:pt idx="0">
                  <c:v>0.74</c:v>
                </c:pt>
                <c:pt idx="1">
                  <c:v>0.1</c:v>
                </c:pt>
                <c:pt idx="2">
                  <c:v>0.08</c:v>
                </c:pt>
                <c:pt idx="3">
                  <c:v>0.05</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another professional degree</c:v>
                </c:pt>
                <c:pt idx="2">
                  <c:v>Pursue a graduate degree in another area of study</c:v>
                </c:pt>
                <c:pt idx="3">
                  <c:v>Pursue an MBA</c:v>
                </c:pt>
                <c:pt idx="4">
                  <c:v>Don't know/Not sure</c:v>
                </c:pt>
              </c:strCache>
            </c:strRef>
          </c:cat>
          <c:val>
            <c:numRef>
              <c:f>Sheet1!$C$2:$C$7</c:f>
              <c:numCache>
                <c:formatCode>0%</c:formatCode>
                <c:ptCount val="5"/>
                <c:pt idx="0">
                  <c:v>0.7</c:v>
                </c:pt>
                <c:pt idx="1">
                  <c:v>0.08</c:v>
                </c:pt>
                <c:pt idx="2">
                  <c:v>7.0000000000000007E-2</c:v>
                </c:pt>
                <c:pt idx="3">
                  <c:v>0.09</c:v>
                </c:pt>
                <c:pt idx="4">
                  <c:v>0.04</c:v>
                </c:pt>
              </c:numCache>
            </c:numRef>
          </c:val>
        </c:ser>
        <c:dLbls>
          <c:showLegendKey val="0"/>
          <c:showVal val="0"/>
          <c:showCatName val="0"/>
          <c:showSerName val="0"/>
          <c:showPercent val="0"/>
          <c:showBubbleSize val="0"/>
        </c:dLbls>
        <c:gapWidth val="70"/>
        <c:overlap val="-3"/>
        <c:axId val="48358528"/>
        <c:axId val="48360064"/>
      </c:barChart>
      <c:catAx>
        <c:axId val="48358528"/>
        <c:scaling>
          <c:orientation val="maxMin"/>
        </c:scaling>
        <c:delete val="1"/>
        <c:axPos val="l"/>
        <c:numFmt formatCode="General" sourceLinked="1"/>
        <c:majorTickMark val="out"/>
        <c:minorTickMark val="none"/>
        <c:tickLblPos val="none"/>
        <c:crossAx val="48360064"/>
        <c:crosses val="autoZero"/>
        <c:auto val="1"/>
        <c:lblAlgn val="ctr"/>
        <c:lblOffset val="100"/>
        <c:tickLblSkip val="1"/>
        <c:tickMarkSkip val="1"/>
        <c:noMultiLvlLbl val="0"/>
      </c:catAx>
      <c:valAx>
        <c:axId val="48360064"/>
        <c:scaling>
          <c:orientation val="minMax"/>
          <c:max val="1"/>
          <c:min val="0"/>
        </c:scaling>
        <c:delete val="1"/>
        <c:axPos val="t"/>
        <c:numFmt formatCode="0%" sourceLinked="1"/>
        <c:majorTickMark val="out"/>
        <c:minorTickMark val="none"/>
        <c:tickLblPos val="none"/>
        <c:crossAx val="48358528"/>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6565699195716921E-2"/>
          <c:w val="1"/>
          <c:h val="0.8488565192750600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0.85</c:v>
                </c:pt>
                <c:pt idx="1">
                  <c:v>7.0000000000000007E-2</c:v>
                </c:pt>
                <c:pt idx="2">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0.84</c:v>
                </c:pt>
                <c:pt idx="1">
                  <c:v>0.06</c:v>
                </c:pt>
                <c:pt idx="2">
                  <c:v>0.1</c:v>
                </c:pt>
              </c:numCache>
            </c:numRef>
          </c:val>
        </c:ser>
        <c:dLbls>
          <c:showLegendKey val="0"/>
          <c:showVal val="0"/>
          <c:showCatName val="0"/>
          <c:showSerName val="0"/>
          <c:showPercent val="0"/>
          <c:showBubbleSize val="0"/>
        </c:dLbls>
        <c:gapWidth val="201"/>
        <c:overlap val="-3"/>
        <c:axId val="143824384"/>
        <c:axId val="143825920"/>
      </c:barChart>
      <c:catAx>
        <c:axId val="143824384"/>
        <c:scaling>
          <c:orientation val="minMax"/>
        </c:scaling>
        <c:delete val="1"/>
        <c:axPos val="b"/>
        <c:numFmt formatCode="General" sourceLinked="1"/>
        <c:majorTickMark val="out"/>
        <c:minorTickMark val="none"/>
        <c:tickLblPos val="none"/>
        <c:crossAx val="143825920"/>
        <c:crosses val="autoZero"/>
        <c:auto val="1"/>
        <c:lblAlgn val="ctr"/>
        <c:lblOffset val="100"/>
        <c:tickLblSkip val="1"/>
        <c:tickMarkSkip val="1"/>
        <c:noMultiLvlLbl val="0"/>
      </c:catAx>
      <c:valAx>
        <c:axId val="143825920"/>
        <c:scaling>
          <c:orientation val="minMax"/>
          <c:max val="1"/>
          <c:min val="0"/>
        </c:scaling>
        <c:delete val="1"/>
        <c:axPos val="l"/>
        <c:numFmt formatCode="0%" sourceLinked="1"/>
        <c:majorTickMark val="out"/>
        <c:minorTickMark val="none"/>
        <c:tickLblPos val="none"/>
        <c:crossAx val="143824384"/>
        <c:crosses val="autoZero"/>
        <c:crossBetween val="between"/>
        <c:majorUnit val="0.2"/>
        <c:minorUnit val="0.1"/>
      </c:valAx>
      <c:spPr>
        <a:noFill/>
        <a:ln w="24898">
          <a:noFill/>
        </a:ln>
      </c:spPr>
    </c:plotArea>
    <c:legend>
      <c:legendPos val="t"/>
      <c:layout>
        <c:manualLayout>
          <c:xMode val="edge"/>
          <c:yMode val="edge"/>
          <c:x val="0.41702784192346215"/>
          <c:y val="6.1255742725880552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1"/>
          <c:h val="0.8328787925384199"/>
        </c:manualLayout>
      </c:layout>
      <c:barChart>
        <c:barDir val="bar"/>
        <c:grouping val="percentStacked"/>
        <c:varyColors val="0"/>
        <c:ser>
          <c:idx val="0"/>
          <c:order val="0"/>
          <c:tx>
            <c:strRef>
              <c:f>Sheet1!$D$1</c:f>
              <c:strCache>
                <c:ptCount val="1"/>
                <c:pt idx="0">
                  <c:v>Yes</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Sheet1!$D$2:$D$7</c:f>
              <c:numCache>
                <c:formatCode>0%</c:formatCode>
                <c:ptCount val="6"/>
                <c:pt idx="0">
                  <c:v>0.85</c:v>
                </c:pt>
                <c:pt idx="1">
                  <c:v>0.85</c:v>
                </c:pt>
                <c:pt idx="2">
                  <c:v>0.74</c:v>
                </c:pt>
                <c:pt idx="3">
                  <c:v>0.75</c:v>
                </c:pt>
                <c:pt idx="4">
                  <c:v>0.17</c:v>
                </c:pt>
                <c:pt idx="5">
                  <c:v>0.2</c:v>
                </c:pt>
              </c:numCache>
            </c:numRef>
          </c:val>
        </c:ser>
        <c:ser>
          <c:idx val="1"/>
          <c:order val="1"/>
          <c:tx>
            <c:strRef>
              <c:f>Sheet1!$E$1</c:f>
              <c:strCache>
                <c:ptCount val="1"/>
                <c:pt idx="0">
                  <c:v>No</c:v>
                </c:pt>
              </c:strCache>
            </c:strRef>
          </c:tx>
          <c:spPr>
            <a:solidFill>
              <a:schemeClr val="tx1">
                <a:lumMod val="60000"/>
                <a:lumOff val="40000"/>
              </a:schemeClr>
            </a:solidFill>
            <a:ln w="127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Sheet1!$E$2:$E$7</c:f>
              <c:numCache>
                <c:formatCode>0%</c:formatCode>
                <c:ptCount val="6"/>
                <c:pt idx="0">
                  <c:v>0.09</c:v>
                </c:pt>
                <c:pt idx="1">
                  <c:v>0.09</c:v>
                </c:pt>
                <c:pt idx="2">
                  <c:v>0.19</c:v>
                </c:pt>
                <c:pt idx="3">
                  <c:v>0.19</c:v>
                </c:pt>
                <c:pt idx="4">
                  <c:v>0.77</c:v>
                </c:pt>
                <c:pt idx="5">
                  <c:v>0.73</c:v>
                </c:pt>
              </c:numCache>
            </c:numRef>
          </c:val>
        </c:ser>
        <c:ser>
          <c:idx val="2"/>
          <c:order val="2"/>
          <c:tx>
            <c:strRef>
              <c:f>Sheet1!$F$1</c:f>
              <c:strCache>
                <c:ptCount val="1"/>
                <c:pt idx="0">
                  <c:v>Don't Know / Unsure</c:v>
                </c:pt>
              </c:strCache>
            </c:strRef>
          </c:tx>
          <c:spPr>
            <a:solidFill>
              <a:schemeClr val="tx1">
                <a:lumMod val="20000"/>
                <a:lumOff val="80000"/>
              </a:schemeClr>
            </a:solidFill>
            <a:ln w="127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Sheet1!$F$2:$F$7</c:f>
              <c:numCache>
                <c:formatCode>0%</c:formatCode>
                <c:ptCount val="6"/>
                <c:pt idx="0">
                  <c:v>0.06</c:v>
                </c:pt>
                <c:pt idx="1">
                  <c:v>0.06</c:v>
                </c:pt>
                <c:pt idx="2">
                  <c:v>7.0000000000000007E-2</c:v>
                </c:pt>
                <c:pt idx="3">
                  <c:v>7.0000000000000007E-2</c:v>
                </c:pt>
                <c:pt idx="4">
                  <c:v>0.06</c:v>
                </c:pt>
                <c:pt idx="5">
                  <c:v>7.0000000000000007E-2</c:v>
                </c:pt>
              </c:numCache>
            </c:numRef>
          </c:val>
        </c:ser>
        <c:dLbls>
          <c:showLegendKey val="0"/>
          <c:showVal val="0"/>
          <c:showCatName val="0"/>
          <c:showSerName val="0"/>
          <c:showPercent val="0"/>
          <c:showBubbleSize val="0"/>
        </c:dLbls>
        <c:gapWidth val="33"/>
        <c:overlap val="100"/>
        <c:axId val="143909248"/>
        <c:axId val="143910784"/>
      </c:barChart>
      <c:catAx>
        <c:axId val="143909248"/>
        <c:scaling>
          <c:orientation val="maxMin"/>
        </c:scaling>
        <c:delete val="0"/>
        <c:axPos val="l"/>
        <c:numFmt formatCode="0" sourceLinked="1"/>
        <c:majorTickMark val="out"/>
        <c:minorTickMark val="none"/>
        <c:tickLblPos val="nextTo"/>
        <c:txPr>
          <a:bodyPr/>
          <a:lstStyle/>
          <a:p>
            <a:pPr>
              <a:defRPr sz="1400" b="1"/>
            </a:pPr>
            <a:endParaRPr lang="en-US"/>
          </a:p>
        </c:txPr>
        <c:crossAx val="143910784"/>
        <c:crosses val="autoZero"/>
        <c:auto val="1"/>
        <c:lblAlgn val="ctr"/>
        <c:lblOffset val="100"/>
        <c:tickLblSkip val="1"/>
        <c:noMultiLvlLbl val="0"/>
      </c:catAx>
      <c:valAx>
        <c:axId val="143910784"/>
        <c:scaling>
          <c:orientation val="minMax"/>
        </c:scaling>
        <c:delete val="1"/>
        <c:axPos val="t"/>
        <c:numFmt formatCode="0%" sourceLinked="1"/>
        <c:majorTickMark val="out"/>
        <c:minorTickMark val="none"/>
        <c:tickLblPos val="none"/>
        <c:crossAx val="143909248"/>
        <c:crosses val="autoZero"/>
        <c:crossBetween val="between"/>
      </c:valAx>
    </c:plotArea>
    <c:legend>
      <c:legendPos val="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34"/>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0.5</c:v>
                </c:pt>
                <c:pt idx="1">
                  <c:v>0.4</c:v>
                </c:pt>
                <c:pt idx="2">
                  <c:v>7.0000000000000007E-2</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0.47</c:v>
                </c:pt>
                <c:pt idx="1">
                  <c:v>0.42</c:v>
                </c:pt>
                <c:pt idx="2">
                  <c:v>0.08</c:v>
                </c:pt>
                <c:pt idx="3">
                  <c:v>0.03</c:v>
                </c:pt>
              </c:numCache>
            </c:numRef>
          </c:val>
        </c:ser>
        <c:dLbls>
          <c:showLegendKey val="0"/>
          <c:showVal val="0"/>
          <c:showCatName val="0"/>
          <c:showSerName val="0"/>
          <c:showPercent val="0"/>
          <c:showBubbleSize val="0"/>
        </c:dLbls>
        <c:gapWidth val="70"/>
        <c:overlap val="-3"/>
        <c:axId val="143977472"/>
        <c:axId val="143991552"/>
      </c:barChart>
      <c:catAx>
        <c:axId val="143977472"/>
        <c:scaling>
          <c:orientation val="minMax"/>
        </c:scaling>
        <c:delete val="1"/>
        <c:axPos val="b"/>
        <c:numFmt formatCode="General" sourceLinked="1"/>
        <c:majorTickMark val="out"/>
        <c:minorTickMark val="none"/>
        <c:tickLblPos val="none"/>
        <c:crossAx val="143991552"/>
        <c:crosses val="autoZero"/>
        <c:auto val="1"/>
        <c:lblAlgn val="ctr"/>
        <c:lblOffset val="100"/>
        <c:tickLblSkip val="1"/>
        <c:tickMarkSkip val="1"/>
        <c:noMultiLvlLbl val="0"/>
      </c:catAx>
      <c:valAx>
        <c:axId val="143991552"/>
        <c:scaling>
          <c:orientation val="minMax"/>
          <c:max val="1"/>
          <c:min val="0"/>
        </c:scaling>
        <c:delete val="1"/>
        <c:axPos val="l"/>
        <c:numFmt formatCode="0%" sourceLinked="1"/>
        <c:majorTickMark val="out"/>
        <c:minorTickMark val="none"/>
        <c:tickLblPos val="none"/>
        <c:crossAx val="143977472"/>
        <c:crosses val="autoZero"/>
        <c:crossBetween val="between"/>
        <c:majorUnit val="0.2"/>
        <c:minorUnit val="0.1"/>
      </c:valAx>
      <c:spPr>
        <a:noFill/>
        <a:ln w="24900">
          <a:noFill/>
        </a:ln>
      </c:spPr>
    </c:plotArea>
    <c:legend>
      <c:legendPos val="t"/>
      <c:layout>
        <c:manualLayout>
          <c:xMode val="edge"/>
          <c:yMode val="edge"/>
          <c:x val="0.40800093611111959"/>
          <c:y val="0.11353711790393013"/>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8366028684300092"/>
          <c:w val="1"/>
          <c:h val="0.62081424711184185"/>
        </c:manualLayout>
      </c:layout>
      <c:barChart>
        <c:barDir val="col"/>
        <c:grouping val="percentStacked"/>
        <c:varyColors val="0"/>
        <c:ser>
          <c:idx val="0"/>
          <c:order val="0"/>
          <c:tx>
            <c:strRef>
              <c:f>Sheet1!$B$1</c:f>
              <c:strCache>
                <c:ptCount val="1"/>
                <c:pt idx="0">
                  <c:v>Respective Provincial Engineering Association</c:v>
                </c:pt>
              </c:strCache>
            </c:strRef>
          </c:tx>
          <c:spPr>
            <a:solidFill>
              <a:schemeClr val="tx1"/>
            </a:solidFill>
            <a:ln w="23670">
              <a:solidFill>
                <a:schemeClr val="bg1"/>
              </a:solidFill>
            </a:ln>
          </c:spPr>
          <c:invertIfNegative val="0"/>
          <c:dLbls>
            <c:dLbl>
              <c:idx val="0"/>
              <c:layout>
                <c:manualLayout>
                  <c:x val="-2.1332410257155412E-4"/>
                  <c:y val="-2.7556186737602122E-2"/>
                </c:manualLayout>
              </c:layout>
              <c:showLegendKey val="0"/>
              <c:showVal val="1"/>
              <c:showCatName val="0"/>
              <c:showSerName val="0"/>
              <c:showPercent val="0"/>
              <c:showBubbleSize val="0"/>
            </c:dLbl>
            <c:dLbl>
              <c:idx val="1"/>
              <c:layout>
                <c:manualLayout>
                  <c:x val="3.0862386612999797E-5"/>
                  <c:y val="-1.7149686574262151E-4"/>
                </c:manualLayout>
              </c:layout>
              <c:showLegendKey val="0"/>
              <c:showVal val="1"/>
              <c:showCatName val="0"/>
              <c:showSerName val="0"/>
              <c:showPercent val="0"/>
              <c:showBubbleSize val="0"/>
            </c:dLbl>
            <c:dLbl>
              <c:idx val="2"/>
              <c:layout>
                <c:manualLayout>
                  <c:x val="2.7494514005421477E-4"/>
                  <c:y val="2.6599772741283554E-3"/>
                </c:manualLayout>
              </c:layout>
              <c:showLegendKey val="0"/>
              <c:showVal val="1"/>
              <c:showCatName val="0"/>
              <c:showSerName val="0"/>
              <c:showPercent val="0"/>
              <c:showBubbleSize val="0"/>
            </c:dLbl>
            <c:dLbl>
              <c:idx val="3"/>
              <c:layout>
                <c:manualLayout>
                  <c:x val="1.740263093044815E-3"/>
                  <c:y val="5.7415932921385743E-3"/>
                </c:manualLayout>
              </c:layout>
              <c:showLegendKey val="0"/>
              <c:showVal val="1"/>
              <c:showCatName val="0"/>
              <c:showSerName val="0"/>
              <c:showPercent val="0"/>
              <c:showBubbleSize val="0"/>
            </c:dLbl>
            <c:dLbl>
              <c:idx val="4"/>
              <c:layout>
                <c:manualLayout>
                  <c:x val="-4.5753781522466251E-4"/>
                  <c:y val="-2.03944275695925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c:formatCode>
                <c:ptCount val="10"/>
                <c:pt idx="0">
                  <c:v>0.2</c:v>
                </c:pt>
                <c:pt idx="1">
                  <c:v>0.25</c:v>
                </c:pt>
                <c:pt idx="2">
                  <c:v>0.53</c:v>
                </c:pt>
                <c:pt idx="3">
                  <c:v>0.5</c:v>
                </c:pt>
                <c:pt idx="4">
                  <c:v>0.9</c:v>
                </c:pt>
                <c:pt idx="5">
                  <c:v>0.89</c:v>
                </c:pt>
                <c:pt idx="6">
                  <c:v>0.69</c:v>
                </c:pt>
                <c:pt idx="7">
                  <c:v>0.7</c:v>
                </c:pt>
                <c:pt idx="8">
                  <c:v>0.82</c:v>
                </c:pt>
                <c:pt idx="9">
                  <c:v>0.8</c:v>
                </c:pt>
              </c:numCache>
            </c:numRef>
          </c:val>
        </c:ser>
        <c:ser>
          <c:idx val="1"/>
          <c:order val="1"/>
          <c:tx>
            <c:strRef>
              <c:f>Sheet1!$C$1</c:f>
              <c:strCache>
                <c:ptCount val="1"/>
                <c:pt idx="0">
                  <c:v>CEAB</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c:formatCode>
                <c:ptCount val="10"/>
                <c:pt idx="0">
                  <c:v>0.74</c:v>
                </c:pt>
                <c:pt idx="1">
                  <c:v>0.7</c:v>
                </c:pt>
                <c:pt idx="2">
                  <c:v>0.3</c:v>
                </c:pt>
                <c:pt idx="3">
                  <c:v>0.32</c:v>
                </c:pt>
                <c:pt idx="4">
                  <c:v>0.09</c:v>
                </c:pt>
                <c:pt idx="5">
                  <c:v>0.11</c:v>
                </c:pt>
                <c:pt idx="6">
                  <c:v>0.48</c:v>
                </c:pt>
                <c:pt idx="7">
                  <c:v>0.44</c:v>
                </c:pt>
                <c:pt idx="8">
                  <c:v>0.26</c:v>
                </c:pt>
                <c:pt idx="9">
                  <c:v>0.27</c:v>
                </c:pt>
              </c:numCache>
            </c:numRef>
          </c:val>
        </c:ser>
        <c:ser>
          <c:idx val="2"/>
          <c:order val="2"/>
          <c:tx>
            <c:strRef>
              <c:f>Sheet1!$D$1</c:f>
              <c:strCache>
                <c:ptCount val="1"/>
                <c:pt idx="0">
                  <c:v>Don't know/ Unsure</c:v>
                </c:pt>
              </c:strCache>
            </c:strRef>
          </c:tx>
          <c:spPr>
            <a:solidFill>
              <a:schemeClr val="accent1">
                <a:lumMod val="60000"/>
                <a:lumOff val="40000"/>
              </a:schemeClr>
            </a:solidFill>
            <a:ln w="23670">
              <a:solidFill>
                <a:schemeClr val="bg1"/>
              </a:solidFill>
            </a:ln>
          </c:spPr>
          <c:invertIfNegative val="0"/>
          <c:dLbls>
            <c:dLbl>
              <c:idx val="2"/>
              <c:layout>
                <c:manualLayout>
                  <c:x val="-1.4903129657228018E-3"/>
                  <c:y val="-1.1769723960586252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c:formatCode>
                <c:ptCount val="10"/>
                <c:pt idx="0">
                  <c:v>0.12</c:v>
                </c:pt>
                <c:pt idx="1">
                  <c:v>0.13</c:v>
                </c:pt>
                <c:pt idx="2">
                  <c:v>0.24</c:v>
                </c:pt>
                <c:pt idx="3">
                  <c:v>0.26</c:v>
                </c:pt>
                <c:pt idx="4">
                  <c:v>0.05</c:v>
                </c:pt>
                <c:pt idx="5">
                  <c:v>0.06</c:v>
                </c:pt>
                <c:pt idx="6">
                  <c:v>0.13</c:v>
                </c:pt>
                <c:pt idx="7">
                  <c:v>0.15</c:v>
                </c:pt>
                <c:pt idx="8">
                  <c:v>0.08</c:v>
                </c:pt>
                <c:pt idx="9">
                  <c:v>0.09</c:v>
                </c:pt>
              </c:numCache>
            </c:numRef>
          </c:val>
        </c:ser>
        <c:dLbls>
          <c:showLegendKey val="0"/>
          <c:showVal val="0"/>
          <c:showCatName val="0"/>
          <c:showSerName val="0"/>
          <c:showPercent val="0"/>
          <c:showBubbleSize val="0"/>
        </c:dLbls>
        <c:gapWidth val="93"/>
        <c:overlap val="100"/>
        <c:axId val="145933824"/>
        <c:axId val="145935360"/>
      </c:barChart>
      <c:catAx>
        <c:axId val="145933824"/>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5935360"/>
        <c:crosses val="autoZero"/>
        <c:auto val="1"/>
        <c:lblAlgn val="ctr"/>
        <c:lblOffset val="100"/>
        <c:noMultiLvlLbl val="0"/>
      </c:catAx>
      <c:valAx>
        <c:axId val="145935360"/>
        <c:scaling>
          <c:orientation val="minMax"/>
          <c:max val="1.4"/>
          <c:min val="0"/>
        </c:scaling>
        <c:delete val="0"/>
        <c:axPos val="l"/>
        <c:numFmt formatCode="0%" sourceLinked="1"/>
        <c:majorTickMark val="none"/>
        <c:minorTickMark val="none"/>
        <c:tickLblPos val="none"/>
        <c:spPr>
          <a:ln>
            <a:noFill/>
          </a:ln>
        </c:spPr>
        <c:crossAx val="145933824"/>
        <c:crosses val="autoZero"/>
        <c:crossBetween val="between"/>
        <c:majorUnit val="0.2"/>
        <c:minorUnit val="0.1"/>
      </c:valAx>
      <c:spPr>
        <a:noFill/>
        <a:ln w="23670">
          <a:noFill/>
        </a:ln>
      </c:spPr>
    </c:plotArea>
    <c:legend>
      <c:legendPos val="r"/>
      <c:layout>
        <c:manualLayout>
          <c:xMode val="edge"/>
          <c:yMode val="edge"/>
          <c:x val="0.18184188600866025"/>
          <c:y val="0.21469760497701776"/>
          <c:w val="0.6635365009329125"/>
          <c:h val="9.088288916140487E-2"/>
        </c:manualLayout>
      </c:layout>
      <c:overlay val="0"/>
      <c:spPr>
        <a:noFill/>
        <a:ln w="23670">
          <a:noFill/>
        </a:ln>
      </c:spPr>
      <c:txPr>
        <a:bodyPr/>
        <a:lstStyle/>
        <a:p>
          <a:pPr>
            <a:defRPr sz="11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292343653979795"/>
          <c:w val="1"/>
          <c:h val="0.7040141973500577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0.37</c:v>
                </c:pt>
                <c:pt idx="1">
                  <c:v>0.54</c:v>
                </c:pt>
                <c:pt idx="2">
                  <c:v>0.05</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0.33</c:v>
                </c:pt>
                <c:pt idx="1">
                  <c:v>0.56000000000000005</c:v>
                </c:pt>
                <c:pt idx="2">
                  <c:v>0.06</c:v>
                </c:pt>
                <c:pt idx="3">
                  <c:v>0.05</c:v>
                </c:pt>
              </c:numCache>
            </c:numRef>
          </c:val>
        </c:ser>
        <c:dLbls>
          <c:showLegendKey val="0"/>
          <c:showVal val="0"/>
          <c:showCatName val="0"/>
          <c:showSerName val="0"/>
          <c:showPercent val="0"/>
          <c:showBubbleSize val="0"/>
        </c:dLbls>
        <c:gapWidth val="70"/>
        <c:overlap val="-3"/>
        <c:axId val="146381440"/>
        <c:axId val="146395520"/>
      </c:barChart>
      <c:catAx>
        <c:axId val="146381440"/>
        <c:scaling>
          <c:orientation val="minMax"/>
        </c:scaling>
        <c:delete val="1"/>
        <c:axPos val="b"/>
        <c:numFmt formatCode="General" sourceLinked="1"/>
        <c:majorTickMark val="out"/>
        <c:minorTickMark val="none"/>
        <c:tickLblPos val="none"/>
        <c:crossAx val="146395520"/>
        <c:crosses val="autoZero"/>
        <c:auto val="1"/>
        <c:lblAlgn val="ctr"/>
        <c:lblOffset val="100"/>
        <c:tickLblSkip val="1"/>
        <c:tickMarkSkip val="1"/>
        <c:noMultiLvlLbl val="0"/>
      </c:catAx>
      <c:valAx>
        <c:axId val="146395520"/>
        <c:scaling>
          <c:orientation val="minMax"/>
          <c:max val="1"/>
          <c:min val="0"/>
        </c:scaling>
        <c:delete val="1"/>
        <c:axPos val="l"/>
        <c:numFmt formatCode="0%" sourceLinked="1"/>
        <c:majorTickMark val="out"/>
        <c:minorTickMark val="none"/>
        <c:tickLblPos val="none"/>
        <c:crossAx val="146381440"/>
        <c:crosses val="autoZero"/>
        <c:crossBetween val="between"/>
        <c:majorUnit val="0.2"/>
        <c:minorUnit val="0.1"/>
      </c:valAx>
      <c:spPr>
        <a:noFill/>
        <a:ln w="24903">
          <a:noFill/>
        </a:ln>
      </c:spPr>
    </c:plotArea>
    <c:legend>
      <c:legendPos val="t"/>
      <c:layout>
        <c:manualLayout>
          <c:xMode val="edge"/>
          <c:yMode val="edge"/>
          <c:x val="0.41658337920064875"/>
          <c:y val="2.9175784099197667E-2"/>
          <c:w val="0.18351718153320304"/>
          <c:h val="0.119384322036331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9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0.44</c:v>
                </c:pt>
                <c:pt idx="1">
                  <c:v>0.52</c:v>
                </c:pt>
                <c:pt idx="2">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0.36</c:v>
                </c:pt>
                <c:pt idx="1">
                  <c:v>0.6</c:v>
                </c:pt>
                <c:pt idx="2">
                  <c:v>0.04</c:v>
                </c:pt>
              </c:numCache>
            </c:numRef>
          </c:val>
        </c:ser>
        <c:dLbls>
          <c:showLegendKey val="0"/>
          <c:showVal val="0"/>
          <c:showCatName val="0"/>
          <c:showSerName val="0"/>
          <c:showPercent val="0"/>
          <c:showBubbleSize val="0"/>
        </c:dLbls>
        <c:gapWidth val="70"/>
        <c:overlap val="-3"/>
        <c:axId val="146478592"/>
        <c:axId val="146480128"/>
      </c:barChart>
      <c:catAx>
        <c:axId val="146478592"/>
        <c:scaling>
          <c:orientation val="minMax"/>
        </c:scaling>
        <c:delete val="1"/>
        <c:axPos val="b"/>
        <c:numFmt formatCode="General" sourceLinked="1"/>
        <c:majorTickMark val="out"/>
        <c:minorTickMark val="none"/>
        <c:tickLblPos val="none"/>
        <c:crossAx val="146480128"/>
        <c:crosses val="autoZero"/>
        <c:auto val="1"/>
        <c:lblAlgn val="ctr"/>
        <c:lblOffset val="100"/>
        <c:tickLblSkip val="1"/>
        <c:tickMarkSkip val="1"/>
        <c:noMultiLvlLbl val="0"/>
      </c:catAx>
      <c:valAx>
        <c:axId val="146480128"/>
        <c:scaling>
          <c:orientation val="minMax"/>
          <c:max val="1"/>
          <c:min val="0"/>
        </c:scaling>
        <c:delete val="1"/>
        <c:axPos val="l"/>
        <c:numFmt formatCode="0%" sourceLinked="1"/>
        <c:majorTickMark val="out"/>
        <c:minorTickMark val="none"/>
        <c:tickLblPos val="none"/>
        <c:crossAx val="146478592"/>
        <c:crosses val="autoZero"/>
        <c:crossBetween val="between"/>
        <c:majorUnit val="0.2"/>
        <c:minorUnit val="0.1"/>
      </c:valAx>
      <c:spPr>
        <a:noFill/>
        <a:ln w="24930">
          <a:noFill/>
        </a:ln>
      </c:spPr>
    </c:plotArea>
    <c:legend>
      <c:legendPos val="t"/>
      <c:layout>
        <c:manualLayout>
          <c:xMode val="edge"/>
          <c:yMode val="edge"/>
          <c:x val="2.4949391604053957E-2"/>
          <c:y val="7.9328756674294426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7005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Sheet1!$B$2:$B$5</c:f>
              <c:numCache>
                <c:formatCode>0%</c:formatCode>
                <c:ptCount val="4"/>
                <c:pt idx="0">
                  <c:v>0.3</c:v>
                </c:pt>
                <c:pt idx="1">
                  <c:v>0.21</c:v>
                </c:pt>
                <c:pt idx="2">
                  <c:v>0.13</c:v>
                </c:pt>
                <c:pt idx="3">
                  <c:v>0.37</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Sheet1!$C$2:$C$5</c:f>
              <c:numCache>
                <c:formatCode>0%</c:formatCode>
                <c:ptCount val="4"/>
                <c:pt idx="0">
                  <c:v>0.36</c:v>
                </c:pt>
                <c:pt idx="1">
                  <c:v>0.21</c:v>
                </c:pt>
                <c:pt idx="2">
                  <c:v>0.09</c:v>
                </c:pt>
                <c:pt idx="3">
                  <c:v>0.33</c:v>
                </c:pt>
              </c:numCache>
            </c:numRef>
          </c:val>
        </c:ser>
        <c:dLbls>
          <c:showLegendKey val="0"/>
          <c:showVal val="0"/>
          <c:showCatName val="0"/>
          <c:showSerName val="0"/>
          <c:showPercent val="0"/>
          <c:showBubbleSize val="0"/>
        </c:dLbls>
        <c:gapWidth val="70"/>
        <c:overlap val="-3"/>
        <c:axId val="146461056"/>
        <c:axId val="146462592"/>
      </c:barChart>
      <c:catAx>
        <c:axId val="146461056"/>
        <c:scaling>
          <c:orientation val="maxMin"/>
        </c:scaling>
        <c:delete val="1"/>
        <c:axPos val="l"/>
        <c:numFmt formatCode="General" sourceLinked="1"/>
        <c:majorTickMark val="out"/>
        <c:minorTickMark val="none"/>
        <c:tickLblPos val="none"/>
        <c:crossAx val="146462592"/>
        <c:crosses val="autoZero"/>
        <c:auto val="1"/>
        <c:lblAlgn val="ctr"/>
        <c:lblOffset val="100"/>
        <c:tickLblSkip val="1"/>
        <c:tickMarkSkip val="1"/>
        <c:noMultiLvlLbl val="0"/>
      </c:catAx>
      <c:valAx>
        <c:axId val="146462592"/>
        <c:scaling>
          <c:orientation val="minMax"/>
          <c:max val="1"/>
          <c:min val="0"/>
        </c:scaling>
        <c:delete val="1"/>
        <c:axPos val="t"/>
        <c:numFmt formatCode="0%" sourceLinked="1"/>
        <c:majorTickMark val="out"/>
        <c:minorTickMark val="none"/>
        <c:tickLblPos val="none"/>
        <c:crossAx val="146461056"/>
        <c:crosses val="autoZero"/>
        <c:crossBetween val="between"/>
        <c:majorUnit val="0.2"/>
        <c:minorUnit val="0.1"/>
      </c:valAx>
      <c:spPr>
        <a:noFill/>
        <a:ln w="24959">
          <a:noFill/>
        </a:ln>
      </c:spPr>
    </c:plotArea>
    <c:legend>
      <c:legendPos val="r"/>
      <c:layout>
        <c:manualLayout>
          <c:xMode val="edge"/>
          <c:yMode val="edge"/>
          <c:x val="0.8603846027974682"/>
          <c:y val="2.0149605232462776E-2"/>
          <c:w val="8.2728349729351169E-2"/>
          <c:h val="0.13621240770175169"/>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7206823027719094"/>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c:formatCode>
                <c:ptCount val="5"/>
                <c:pt idx="0">
                  <c:v>0.03</c:v>
                </c:pt>
                <c:pt idx="1">
                  <c:v>0.34</c:v>
                </c:pt>
                <c:pt idx="2">
                  <c:v>0.48</c:v>
                </c:pt>
                <c:pt idx="3">
                  <c:v>0.13</c:v>
                </c:pt>
                <c:pt idx="4">
                  <c:v>0.02</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Sheet1!$D$2:$D$6</c:f>
              <c:numCache>
                <c:formatCode>0%</c:formatCode>
                <c:ptCount val="5"/>
                <c:pt idx="0">
                  <c:v>0.02</c:v>
                </c:pt>
                <c:pt idx="1">
                  <c:v>0.3</c:v>
                </c:pt>
                <c:pt idx="2">
                  <c:v>0.5</c:v>
                </c:pt>
                <c:pt idx="3">
                  <c:v>0.14000000000000001</c:v>
                </c:pt>
                <c:pt idx="4">
                  <c:v>0.03</c:v>
                </c:pt>
              </c:numCache>
            </c:numRef>
          </c:val>
        </c:ser>
        <c:dLbls>
          <c:showLegendKey val="0"/>
          <c:showVal val="0"/>
          <c:showCatName val="0"/>
          <c:showSerName val="0"/>
          <c:showPercent val="0"/>
          <c:showBubbleSize val="0"/>
        </c:dLbls>
        <c:gapWidth val="70"/>
        <c:overlap val="-3"/>
        <c:axId val="147097088"/>
        <c:axId val="147098624"/>
      </c:barChart>
      <c:catAx>
        <c:axId val="147097088"/>
        <c:scaling>
          <c:orientation val="minMax"/>
        </c:scaling>
        <c:delete val="1"/>
        <c:axPos val="b"/>
        <c:numFmt formatCode="General" sourceLinked="1"/>
        <c:majorTickMark val="out"/>
        <c:minorTickMark val="none"/>
        <c:tickLblPos val="none"/>
        <c:crossAx val="147098624"/>
        <c:crosses val="autoZero"/>
        <c:auto val="1"/>
        <c:lblAlgn val="ctr"/>
        <c:lblOffset val="100"/>
        <c:tickLblSkip val="1"/>
        <c:tickMarkSkip val="1"/>
        <c:noMultiLvlLbl val="0"/>
      </c:catAx>
      <c:valAx>
        <c:axId val="147098624"/>
        <c:scaling>
          <c:orientation val="minMax"/>
          <c:max val="1"/>
          <c:min val="0"/>
        </c:scaling>
        <c:delete val="1"/>
        <c:axPos val="l"/>
        <c:numFmt formatCode="0%" sourceLinked="1"/>
        <c:majorTickMark val="out"/>
        <c:minorTickMark val="none"/>
        <c:tickLblPos val="none"/>
        <c:crossAx val="147097088"/>
        <c:crosses val="autoZero"/>
        <c:crossBetween val="between"/>
        <c:majorUnit val="0.2"/>
        <c:minorUnit val="0.1"/>
      </c:valAx>
      <c:spPr>
        <a:noFill/>
        <a:ln w="24900">
          <a:noFill/>
        </a:ln>
      </c:spPr>
    </c:plotArea>
    <c:legend>
      <c:legendPos val="t"/>
      <c:layout>
        <c:manualLayout>
          <c:xMode val="edge"/>
          <c:yMode val="edge"/>
          <c:x val="0.42878378381636717"/>
          <c:y val="6.5447471318418701E-2"/>
          <c:w val="0.16080555282959316"/>
          <c:h val="7.499945245717892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73"/>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representative of ....</c:v>
                </c:pt>
                <c:pt idx="3">
                  <c:v>From a family member or friend</c:v>
                </c:pt>
                <c:pt idx="4">
                  <c:v>From a professional engineer</c:v>
                </c:pt>
              </c:strCache>
            </c:strRef>
          </c:cat>
          <c:val>
            <c:numRef>
              <c:f>Sheet1!$B$2:$B$6</c:f>
              <c:numCache>
                <c:formatCode>0%</c:formatCode>
                <c:ptCount val="5"/>
                <c:pt idx="0">
                  <c:v>0.39</c:v>
                </c:pt>
                <c:pt idx="1">
                  <c:v>0.33</c:v>
                </c:pt>
                <c:pt idx="2">
                  <c:v>0.09</c:v>
                </c:pt>
                <c:pt idx="3">
                  <c:v>7.0000000000000007E-2</c:v>
                </c:pt>
                <c:pt idx="4">
                  <c:v>7.0000000000000007E-2</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representative of ....</c:v>
                </c:pt>
                <c:pt idx="3">
                  <c:v>From a family member or friend</c:v>
                </c:pt>
                <c:pt idx="4">
                  <c:v>From a professional engineer</c:v>
                </c:pt>
              </c:strCache>
            </c:strRef>
          </c:cat>
          <c:val>
            <c:numRef>
              <c:f>Sheet1!$C$2:$C$6</c:f>
              <c:numCache>
                <c:formatCode>0%</c:formatCode>
                <c:ptCount val="5"/>
                <c:pt idx="0">
                  <c:v>0.38</c:v>
                </c:pt>
                <c:pt idx="1">
                  <c:v>0.35</c:v>
                </c:pt>
                <c:pt idx="2">
                  <c:v>0.08</c:v>
                </c:pt>
                <c:pt idx="3">
                  <c:v>0.08</c:v>
                </c:pt>
                <c:pt idx="4">
                  <c:v>0.08</c:v>
                </c:pt>
              </c:numCache>
            </c:numRef>
          </c:val>
        </c:ser>
        <c:dLbls>
          <c:showLegendKey val="0"/>
          <c:showVal val="0"/>
          <c:showCatName val="0"/>
          <c:showSerName val="0"/>
          <c:showPercent val="0"/>
          <c:showBubbleSize val="0"/>
        </c:dLbls>
        <c:gapWidth val="70"/>
        <c:overlap val="-3"/>
        <c:axId val="146843136"/>
        <c:axId val="146844672"/>
      </c:barChart>
      <c:catAx>
        <c:axId val="146843136"/>
        <c:scaling>
          <c:orientation val="maxMin"/>
        </c:scaling>
        <c:delete val="1"/>
        <c:axPos val="l"/>
        <c:numFmt formatCode="General" sourceLinked="1"/>
        <c:majorTickMark val="out"/>
        <c:minorTickMark val="none"/>
        <c:tickLblPos val="none"/>
        <c:crossAx val="146844672"/>
        <c:crosses val="autoZero"/>
        <c:auto val="1"/>
        <c:lblAlgn val="ctr"/>
        <c:lblOffset val="100"/>
        <c:tickLblSkip val="1"/>
        <c:tickMarkSkip val="1"/>
        <c:noMultiLvlLbl val="0"/>
      </c:catAx>
      <c:valAx>
        <c:axId val="146844672"/>
        <c:scaling>
          <c:orientation val="minMax"/>
          <c:max val="1"/>
          <c:min val="0"/>
        </c:scaling>
        <c:delete val="1"/>
        <c:axPos val="t"/>
        <c:numFmt formatCode="0%" sourceLinked="1"/>
        <c:majorTickMark val="out"/>
        <c:minorTickMark val="none"/>
        <c:tickLblPos val="none"/>
        <c:crossAx val="146843136"/>
        <c:crosses val="autoZero"/>
        <c:crossBetween val="between"/>
        <c:majorUnit val="0.2"/>
        <c:minorUnit val="0.1"/>
      </c:valAx>
      <c:spPr>
        <a:noFill/>
        <a:ln w="17722">
          <a:noFill/>
        </a:ln>
      </c:spPr>
    </c:plotArea>
    <c:legend>
      <c:legendPos val="r"/>
      <c:layout>
        <c:manualLayout>
          <c:xMode val="edge"/>
          <c:yMode val="edge"/>
          <c:x val="0.91148489891665396"/>
          <c:y val="1.0329279505223428E-2"/>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0.47</c:v>
                </c:pt>
                <c:pt idx="1">
                  <c:v>0.38</c:v>
                </c:pt>
                <c:pt idx="2">
                  <c:v>0.1</c:v>
                </c:pt>
                <c:pt idx="3">
                  <c:v>0.04</c:v>
                </c:pt>
              </c:numCache>
            </c:numRef>
          </c:val>
        </c:ser>
        <c:dLbls>
          <c:showLegendKey val="0"/>
          <c:showVal val="1"/>
          <c:showCatName val="0"/>
          <c:showSerName val="0"/>
          <c:showPercent val="0"/>
          <c:showBubbleSize val="0"/>
        </c:dLbls>
        <c:gapWidth val="70"/>
        <c:overlap val="-3"/>
        <c:axId val="146948096"/>
        <c:axId val="146950784"/>
      </c:barChart>
      <c:catAx>
        <c:axId val="14694809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950784"/>
        <c:crosses val="autoZero"/>
        <c:auto val="1"/>
        <c:lblAlgn val="ctr"/>
        <c:lblOffset val="100"/>
        <c:tickLblSkip val="1"/>
        <c:tickMarkSkip val="1"/>
        <c:noMultiLvlLbl val="0"/>
      </c:catAx>
      <c:valAx>
        <c:axId val="146950784"/>
        <c:scaling>
          <c:orientation val="minMax"/>
          <c:max val="1"/>
          <c:min val="0"/>
        </c:scaling>
        <c:delete val="1"/>
        <c:axPos val="l"/>
        <c:numFmt formatCode="0%" sourceLinked="1"/>
        <c:majorTickMark val="out"/>
        <c:minorTickMark val="none"/>
        <c:tickLblPos val="none"/>
        <c:crossAx val="14694809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841"/>
          <c:y val="8.4375610073534196E-3"/>
          <c:w val="0.74005305039788416"/>
          <c:h val="1"/>
        </c:manualLayout>
      </c:layout>
      <c:barChart>
        <c:barDir val="bar"/>
        <c:grouping val="clustered"/>
        <c:varyColors val="0"/>
        <c:ser>
          <c:idx val="3"/>
          <c:order val="0"/>
          <c:tx>
            <c:strRef>
              <c:f>Sheet1!$B$1</c:f>
              <c:strCache>
                <c:ptCount val="1"/>
                <c:pt idx="0">
                  <c:v>2014</c:v>
                </c:pt>
              </c:strCache>
            </c:strRef>
          </c:tx>
          <c:spPr>
            <a:solidFill>
              <a:srgbClr val="10253F"/>
            </a:solidFill>
            <a:ln>
              <a:solidFill>
                <a:schemeClr val="bg1"/>
              </a:solidFill>
            </a:ln>
          </c:spPr>
          <c:invertIfNegative val="0"/>
          <c:cat>
            <c:strRef>
              <c:f>Sheet1!$A$2:$A$12</c:f>
              <c:strCache>
                <c:ptCount val="11"/>
                <c:pt idx="0">
                  <c:v>Ontario</c:v>
                </c:pt>
                <c:pt idx="1">
                  <c:v>Quebec</c:v>
                </c:pt>
                <c:pt idx="2">
                  <c:v>Outside of Canada</c:v>
                </c:pt>
                <c:pt idx="3">
                  <c:v>British Columbia</c:v>
                </c:pt>
                <c:pt idx="4">
                  <c:v>Alberta</c:v>
                </c:pt>
                <c:pt idx="5">
                  <c:v>Manitoba</c:v>
                </c:pt>
                <c:pt idx="6">
                  <c:v>Saskatchewan</c:v>
                </c:pt>
                <c:pt idx="7">
                  <c:v>Nova Scotia</c:v>
                </c:pt>
                <c:pt idx="8">
                  <c:v>New Brunswick</c:v>
                </c:pt>
                <c:pt idx="9">
                  <c:v>Newfoundland/ Labrador</c:v>
                </c:pt>
                <c:pt idx="10">
                  <c:v>Don't know/ Unsure</c:v>
                </c:pt>
              </c:strCache>
            </c:strRef>
          </c:cat>
          <c:val>
            <c:numRef>
              <c:f>Sheet1!$B$2:$B$12</c:f>
              <c:numCache>
                <c:formatCode>0%</c:formatCode>
                <c:ptCount val="11"/>
                <c:pt idx="0">
                  <c:v>0.45</c:v>
                </c:pt>
                <c:pt idx="1">
                  <c:v>0.17</c:v>
                </c:pt>
                <c:pt idx="2">
                  <c:v>0.11</c:v>
                </c:pt>
                <c:pt idx="3">
                  <c:v>7.0000000000000007E-2</c:v>
                </c:pt>
                <c:pt idx="4">
                  <c:v>0.05</c:v>
                </c:pt>
                <c:pt idx="5">
                  <c:v>0.02</c:v>
                </c:pt>
                <c:pt idx="6">
                  <c:v>0.01</c:v>
                </c:pt>
                <c:pt idx="7">
                  <c:v>0.01</c:v>
                </c:pt>
                <c:pt idx="8">
                  <c:v>0.01</c:v>
                </c:pt>
                <c:pt idx="9">
                  <c:v>0</c:v>
                </c:pt>
                <c:pt idx="10">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Ontario</c:v>
                </c:pt>
                <c:pt idx="1">
                  <c:v>Quebec</c:v>
                </c:pt>
                <c:pt idx="2">
                  <c:v>Outside of Canada</c:v>
                </c:pt>
                <c:pt idx="3">
                  <c:v>British Columbia</c:v>
                </c:pt>
                <c:pt idx="4">
                  <c:v>Alberta</c:v>
                </c:pt>
                <c:pt idx="5">
                  <c:v>Manitoba</c:v>
                </c:pt>
                <c:pt idx="6">
                  <c:v>Saskatchewan</c:v>
                </c:pt>
                <c:pt idx="7">
                  <c:v>Nova Scotia</c:v>
                </c:pt>
                <c:pt idx="8">
                  <c:v>New Brunswick</c:v>
                </c:pt>
                <c:pt idx="9">
                  <c:v>Newfoundland/ Labrador</c:v>
                </c:pt>
                <c:pt idx="10">
                  <c:v>Don't know/ Unsure</c:v>
                </c:pt>
              </c:strCache>
            </c:strRef>
          </c:cat>
          <c:val>
            <c:numRef>
              <c:f>Sheet1!$C$2:$C$12</c:f>
              <c:numCache>
                <c:formatCode>0%</c:formatCode>
                <c:ptCount val="11"/>
                <c:pt idx="0">
                  <c:v>0.41</c:v>
                </c:pt>
                <c:pt idx="1">
                  <c:v>0.27</c:v>
                </c:pt>
                <c:pt idx="2">
                  <c:v>0.13</c:v>
                </c:pt>
                <c:pt idx="3">
                  <c:v>0.04</c:v>
                </c:pt>
                <c:pt idx="4">
                  <c:v>0.05</c:v>
                </c:pt>
                <c:pt idx="5">
                  <c:v>0.01</c:v>
                </c:pt>
                <c:pt idx="6">
                  <c:v>0.01</c:v>
                </c:pt>
                <c:pt idx="7">
                  <c:v>0.01</c:v>
                </c:pt>
                <c:pt idx="8">
                  <c:v>0.01</c:v>
                </c:pt>
                <c:pt idx="9">
                  <c:v>0.01</c:v>
                </c:pt>
                <c:pt idx="10">
                  <c:v>7.0000000000000007E-2</c:v>
                </c:pt>
              </c:numCache>
            </c:numRef>
          </c:val>
        </c:ser>
        <c:dLbls>
          <c:showLegendKey val="0"/>
          <c:showVal val="1"/>
          <c:showCatName val="0"/>
          <c:showSerName val="0"/>
          <c:showPercent val="0"/>
          <c:showBubbleSize val="0"/>
        </c:dLbls>
        <c:gapWidth val="70"/>
        <c:overlap val="-3"/>
        <c:axId val="140922240"/>
        <c:axId val="140975488"/>
      </c:barChart>
      <c:catAx>
        <c:axId val="140922240"/>
        <c:scaling>
          <c:orientation val="maxMin"/>
        </c:scaling>
        <c:delete val="1"/>
        <c:axPos val="l"/>
        <c:numFmt formatCode="General" sourceLinked="1"/>
        <c:majorTickMark val="out"/>
        <c:minorTickMark val="none"/>
        <c:tickLblPos val="none"/>
        <c:crossAx val="140975488"/>
        <c:crosses val="autoZero"/>
        <c:auto val="1"/>
        <c:lblAlgn val="ctr"/>
        <c:lblOffset val="100"/>
        <c:tickLblSkip val="1"/>
        <c:tickMarkSkip val="1"/>
        <c:noMultiLvlLbl val="0"/>
      </c:catAx>
      <c:valAx>
        <c:axId val="140975488"/>
        <c:scaling>
          <c:orientation val="minMax"/>
          <c:max val="1"/>
          <c:min val="0"/>
        </c:scaling>
        <c:delete val="1"/>
        <c:axPos val="t"/>
        <c:numFmt formatCode="0%" sourceLinked="1"/>
        <c:majorTickMark val="out"/>
        <c:minorTickMark val="none"/>
        <c:tickLblPos val="none"/>
        <c:crossAx val="140922240"/>
        <c:crosses val="autoZero"/>
        <c:crossBetween val="between"/>
        <c:majorUnit val="0.2"/>
        <c:minorUnit val="0.1"/>
      </c:valAx>
    </c:plotArea>
    <c:legend>
      <c:legendPos val="r"/>
      <c:layout>
        <c:manualLayout>
          <c:xMode val="edge"/>
          <c:yMode val="edge"/>
          <c:x val="0.90299879739112876"/>
          <c:y val="1.2354771391838415E-2"/>
          <c:w val="9.7001202608871212E-2"/>
          <c:h val="0.1186735289600417"/>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0.45</c:v>
                </c:pt>
                <c:pt idx="1">
                  <c:v>0.41</c:v>
                </c:pt>
                <c:pt idx="2">
                  <c:v>0.12</c:v>
                </c:pt>
                <c:pt idx="3">
                  <c:v>0.03</c:v>
                </c:pt>
              </c:numCache>
            </c:numRef>
          </c:val>
        </c:ser>
        <c:dLbls>
          <c:showLegendKey val="0"/>
          <c:showVal val="1"/>
          <c:showCatName val="0"/>
          <c:showSerName val="0"/>
          <c:showPercent val="0"/>
          <c:showBubbleSize val="0"/>
        </c:dLbls>
        <c:gapWidth val="70"/>
        <c:overlap val="-3"/>
        <c:axId val="147038208"/>
        <c:axId val="147040896"/>
      </c:barChart>
      <c:catAx>
        <c:axId val="14703820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7040896"/>
        <c:crosses val="autoZero"/>
        <c:auto val="1"/>
        <c:lblAlgn val="ctr"/>
        <c:lblOffset val="100"/>
        <c:tickLblSkip val="1"/>
        <c:tickMarkSkip val="1"/>
        <c:noMultiLvlLbl val="0"/>
      </c:catAx>
      <c:valAx>
        <c:axId val="147040896"/>
        <c:scaling>
          <c:orientation val="minMax"/>
          <c:max val="1"/>
          <c:min val="0"/>
        </c:scaling>
        <c:delete val="1"/>
        <c:axPos val="l"/>
        <c:numFmt formatCode="0%" sourceLinked="1"/>
        <c:majorTickMark val="out"/>
        <c:minorTickMark val="none"/>
        <c:tickLblPos val="none"/>
        <c:crossAx val="14703820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1st year</c:v>
                </c:pt>
                <c:pt idx="1">
                  <c:v>2nd year</c:v>
                </c:pt>
                <c:pt idx="2">
                  <c:v>3rd year</c:v>
                </c:pt>
                <c:pt idx="3">
                  <c:v>4th year/graduation year</c:v>
                </c:pt>
              </c:strCache>
            </c:strRef>
          </c:cat>
          <c:val>
            <c:numRef>
              <c:f>Sheet1!$B$2:$B$5</c:f>
              <c:numCache>
                <c:formatCode>0%</c:formatCode>
                <c:ptCount val="4"/>
                <c:pt idx="0">
                  <c:v>0.1</c:v>
                </c:pt>
                <c:pt idx="1">
                  <c:v>0.24</c:v>
                </c:pt>
                <c:pt idx="2">
                  <c:v>0.44</c:v>
                </c:pt>
                <c:pt idx="3">
                  <c:v>0.23</c:v>
                </c:pt>
              </c:numCache>
            </c:numRef>
          </c:val>
        </c:ser>
        <c:dLbls>
          <c:showLegendKey val="0"/>
          <c:showVal val="1"/>
          <c:showCatName val="0"/>
          <c:showSerName val="0"/>
          <c:showPercent val="0"/>
          <c:showBubbleSize val="0"/>
        </c:dLbls>
        <c:gapWidth val="70"/>
        <c:overlap val="-3"/>
        <c:axId val="146902016"/>
        <c:axId val="146921344"/>
      </c:barChart>
      <c:catAx>
        <c:axId val="14690201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921344"/>
        <c:crosses val="autoZero"/>
        <c:auto val="1"/>
        <c:lblAlgn val="ctr"/>
        <c:lblOffset val="100"/>
        <c:tickLblSkip val="1"/>
        <c:tickMarkSkip val="1"/>
        <c:noMultiLvlLbl val="0"/>
      </c:catAx>
      <c:valAx>
        <c:axId val="146921344"/>
        <c:scaling>
          <c:orientation val="minMax"/>
          <c:max val="1"/>
          <c:min val="0"/>
        </c:scaling>
        <c:delete val="1"/>
        <c:axPos val="l"/>
        <c:numFmt formatCode="0%" sourceLinked="1"/>
        <c:majorTickMark val="out"/>
        <c:minorTickMark val="none"/>
        <c:tickLblPos val="none"/>
        <c:crossAx val="14690201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explosion val="24"/>
          <c:dPt>
            <c:idx val="0"/>
            <c:bubble3D val="0"/>
            <c:spPr>
              <a:solidFill>
                <a:schemeClr val="tx1">
                  <a:lumMod val="50000"/>
                </a:schemeClr>
              </a:solidFill>
            </c:spPr>
          </c:dPt>
          <c:dPt>
            <c:idx val="1"/>
            <c:bubble3D val="0"/>
            <c:spPr>
              <a:solidFill>
                <a:schemeClr val="tx1"/>
              </a:solidFill>
            </c:spPr>
          </c:dPt>
          <c:dLbls>
            <c:dLbl>
              <c:idx val="0"/>
              <c:layout>
                <c:manualLayout>
                  <c:x val="8.9421735326562515E-2"/>
                  <c:y val="0.16218397677417495"/>
                </c:manualLayout>
              </c:layout>
              <c:spPr/>
              <c:txPr>
                <a:bodyPr/>
                <a:lstStyle/>
                <a:p>
                  <a:pPr>
                    <a:defRPr sz="1400" b="1">
                      <a:solidFill>
                        <a:srgbClr val="002060"/>
                      </a:solidFill>
                    </a:defRPr>
                  </a:pPr>
                  <a:endParaRPr lang="en-US"/>
                </a:p>
              </c:txPr>
              <c:dLblPos val="bestFit"/>
              <c:showLegendKey val="0"/>
              <c:showVal val="1"/>
              <c:showCatName val="1"/>
              <c:showSerName val="0"/>
              <c:showPercent val="0"/>
              <c:showBubbleSize val="0"/>
            </c:dLbl>
            <c:dLbl>
              <c:idx val="1"/>
              <c:spPr/>
              <c:txPr>
                <a:bodyPr/>
                <a:lstStyle/>
                <a:p>
                  <a:pPr>
                    <a:defRPr sz="1400" b="1">
                      <a:solidFill>
                        <a:schemeClr val="bg1"/>
                      </a:solidFill>
                    </a:defRPr>
                  </a:pPr>
                  <a:endParaRPr lang="en-US"/>
                </a:p>
              </c:txPr>
              <c:dLblPos val="ctr"/>
              <c:showLegendKey val="0"/>
              <c:showVal val="1"/>
              <c:showCatName val="1"/>
              <c:showSerName val="0"/>
              <c:showPercent val="0"/>
              <c:showBubbleSize val="0"/>
            </c:dLbl>
            <c:txPr>
              <a:bodyPr/>
              <a:lstStyle/>
              <a:p>
                <a:pPr>
                  <a:defRPr>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0.04</c:v>
                </c:pt>
                <c:pt idx="1">
                  <c:v>0.96</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619830360567778E-4"/>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Not sure if what I have done qualifies</c:v>
                </c:pt>
              </c:strCache>
            </c:strRef>
          </c:cat>
          <c:val>
            <c:numRef>
              <c:f>Sheet1!$B$2:$B$4</c:f>
              <c:numCache>
                <c:formatCode>0%</c:formatCode>
                <c:ptCount val="3"/>
                <c:pt idx="0">
                  <c:v>0.57999999999999996</c:v>
                </c:pt>
                <c:pt idx="1">
                  <c:v>0.2</c:v>
                </c:pt>
                <c:pt idx="2">
                  <c:v>0.22</c:v>
                </c:pt>
              </c:numCache>
            </c:numRef>
          </c:val>
        </c:ser>
        <c:dLbls>
          <c:showLegendKey val="0"/>
          <c:showVal val="1"/>
          <c:showCatName val="0"/>
          <c:showSerName val="0"/>
          <c:showPercent val="0"/>
          <c:showBubbleSize val="0"/>
        </c:dLbls>
        <c:gapWidth val="70"/>
        <c:overlap val="-3"/>
        <c:axId val="147255296"/>
        <c:axId val="147257984"/>
      </c:barChart>
      <c:catAx>
        <c:axId val="14725529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7257984"/>
        <c:crosses val="autoZero"/>
        <c:auto val="1"/>
        <c:lblAlgn val="ctr"/>
        <c:lblOffset val="100"/>
        <c:tickLblSkip val="1"/>
        <c:tickMarkSkip val="1"/>
        <c:noMultiLvlLbl val="0"/>
      </c:catAx>
      <c:valAx>
        <c:axId val="147257984"/>
        <c:scaling>
          <c:orientation val="minMax"/>
          <c:max val="1"/>
          <c:min val="0"/>
        </c:scaling>
        <c:delete val="1"/>
        <c:axPos val="l"/>
        <c:numFmt formatCode="0%" sourceLinked="1"/>
        <c:majorTickMark val="out"/>
        <c:minorTickMark val="none"/>
        <c:tickLblPos val="none"/>
        <c:crossAx val="14725529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3"/>
          <c:order val="0"/>
          <c:tx>
            <c:strRef>
              <c:f>Sheet1!$B$1</c:f>
              <c:strCache>
                <c:ptCount val="1"/>
                <c:pt idx="0">
                  <c:v>2014</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Sheet1!$B$2:$B$15</c:f>
              <c:numCache>
                <c:formatCode>0%</c:formatCode>
                <c:ptCount val="14"/>
                <c:pt idx="0">
                  <c:v>0.85</c:v>
                </c:pt>
                <c:pt idx="1">
                  <c:v>0.15</c:v>
                </c:pt>
                <c:pt idx="3">
                  <c:v>0.86</c:v>
                </c:pt>
                <c:pt idx="4">
                  <c:v>0.14000000000000001</c:v>
                </c:pt>
                <c:pt idx="6">
                  <c:v>0.77</c:v>
                </c:pt>
                <c:pt idx="7">
                  <c:v>0.2</c:v>
                </c:pt>
                <c:pt idx="9">
                  <c:v>0.8</c:v>
                </c:pt>
                <c:pt idx="10">
                  <c:v>0.17</c:v>
                </c:pt>
                <c:pt idx="12">
                  <c:v>0.88</c:v>
                </c:pt>
                <c:pt idx="13">
                  <c:v>0.12</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Sheet1!$C$2:$C$15</c:f>
              <c:numCache>
                <c:formatCode>0%</c:formatCode>
                <c:ptCount val="14"/>
                <c:pt idx="0">
                  <c:v>0.9</c:v>
                </c:pt>
                <c:pt idx="1">
                  <c:v>0.1</c:v>
                </c:pt>
                <c:pt idx="3">
                  <c:v>0.86</c:v>
                </c:pt>
                <c:pt idx="4">
                  <c:v>0.14000000000000001</c:v>
                </c:pt>
                <c:pt idx="6">
                  <c:v>0.82</c:v>
                </c:pt>
                <c:pt idx="7">
                  <c:v>0.18</c:v>
                </c:pt>
                <c:pt idx="9">
                  <c:v>0.85</c:v>
                </c:pt>
                <c:pt idx="10">
                  <c:v>0.15</c:v>
                </c:pt>
                <c:pt idx="12">
                  <c:v>0.9</c:v>
                </c:pt>
                <c:pt idx="13">
                  <c:v>0.1</c:v>
                </c:pt>
              </c:numCache>
            </c:numRef>
          </c:val>
        </c:ser>
        <c:dLbls>
          <c:showLegendKey val="0"/>
          <c:showVal val="0"/>
          <c:showCatName val="0"/>
          <c:showSerName val="0"/>
          <c:showPercent val="0"/>
          <c:showBubbleSize val="0"/>
        </c:dLbls>
        <c:gapWidth val="60"/>
        <c:overlap val="-3"/>
        <c:axId val="154344064"/>
        <c:axId val="154345856"/>
      </c:barChart>
      <c:catAx>
        <c:axId val="154344064"/>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54345856"/>
        <c:crosses val="autoZero"/>
        <c:auto val="1"/>
        <c:lblAlgn val="ctr"/>
        <c:lblOffset val="100"/>
        <c:tickLblSkip val="1"/>
        <c:tickMarkSkip val="1"/>
        <c:noMultiLvlLbl val="0"/>
      </c:catAx>
      <c:valAx>
        <c:axId val="154345856"/>
        <c:scaling>
          <c:orientation val="minMax"/>
          <c:max val="1"/>
          <c:min val="0"/>
        </c:scaling>
        <c:delete val="1"/>
        <c:axPos val="t"/>
        <c:numFmt formatCode="0%" sourceLinked="1"/>
        <c:majorTickMark val="out"/>
        <c:minorTickMark val="none"/>
        <c:tickLblPos val="none"/>
        <c:crossAx val="154344064"/>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3"/>
          <c:order val="0"/>
          <c:tx>
            <c:strRef>
              <c:f>Sheet1!$B$1</c:f>
              <c:strCache>
                <c:ptCount val="1"/>
                <c:pt idx="0">
                  <c:v>2014</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Teacher</c:v>
                </c:pt>
                <c:pt idx="3">
                  <c:v>Friend/ Acquaintance</c:v>
                </c:pt>
                <c:pt idx="4">
                  <c:v>Other</c:v>
                </c:pt>
              </c:strCache>
            </c:strRef>
          </c:cat>
          <c:val>
            <c:numRef>
              <c:f>Sheet1!$B$2:$B$6</c:f>
              <c:numCache>
                <c:formatCode>0%</c:formatCode>
                <c:ptCount val="5"/>
                <c:pt idx="0">
                  <c:v>0.51</c:v>
                </c:pt>
                <c:pt idx="1">
                  <c:v>0.31</c:v>
                </c:pt>
                <c:pt idx="2">
                  <c:v>0.24</c:v>
                </c:pt>
                <c:pt idx="3">
                  <c:v>0.23</c:v>
                </c:pt>
                <c:pt idx="4">
                  <c:v>0.08</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Teacher</c:v>
                </c:pt>
                <c:pt idx="3">
                  <c:v>Friend/ Acquaintance</c:v>
                </c:pt>
                <c:pt idx="4">
                  <c:v>Other</c:v>
                </c:pt>
              </c:strCache>
            </c:strRef>
          </c:cat>
          <c:val>
            <c:numRef>
              <c:f>Sheet1!$C$2:$C$6</c:f>
              <c:numCache>
                <c:formatCode>0%</c:formatCode>
                <c:ptCount val="5"/>
                <c:pt idx="0">
                  <c:v>0.51</c:v>
                </c:pt>
                <c:pt idx="1">
                  <c:v>0.3</c:v>
                </c:pt>
                <c:pt idx="2">
                  <c:v>0.27</c:v>
                </c:pt>
                <c:pt idx="3">
                  <c:v>0.22</c:v>
                </c:pt>
                <c:pt idx="4">
                  <c:v>0.01</c:v>
                </c:pt>
              </c:numCache>
            </c:numRef>
          </c:val>
        </c:ser>
        <c:dLbls>
          <c:showLegendKey val="0"/>
          <c:showVal val="1"/>
          <c:showCatName val="0"/>
          <c:showSerName val="0"/>
          <c:showPercent val="0"/>
          <c:showBubbleSize val="0"/>
        </c:dLbls>
        <c:gapWidth val="150"/>
        <c:overlap val="-25"/>
        <c:axId val="154387584"/>
        <c:axId val="154389120"/>
      </c:barChart>
      <c:catAx>
        <c:axId val="154387584"/>
        <c:scaling>
          <c:orientation val="maxMin"/>
        </c:scaling>
        <c:delete val="1"/>
        <c:axPos val="l"/>
        <c:numFmt formatCode="General" sourceLinked="1"/>
        <c:majorTickMark val="none"/>
        <c:minorTickMark val="none"/>
        <c:tickLblPos val="none"/>
        <c:crossAx val="154389120"/>
        <c:crosses val="autoZero"/>
        <c:auto val="1"/>
        <c:lblAlgn val="ctr"/>
        <c:lblOffset val="100"/>
        <c:tickLblSkip val="1"/>
        <c:tickMarkSkip val="1"/>
        <c:noMultiLvlLbl val="0"/>
      </c:catAx>
      <c:valAx>
        <c:axId val="154389120"/>
        <c:scaling>
          <c:orientation val="minMax"/>
          <c:max val="1"/>
          <c:min val="0"/>
        </c:scaling>
        <c:delete val="1"/>
        <c:axPos val="t"/>
        <c:numFmt formatCode="0%" sourceLinked="1"/>
        <c:majorTickMark val="none"/>
        <c:minorTickMark val="none"/>
        <c:tickLblPos val="none"/>
        <c:crossAx val="154387584"/>
        <c:crosses val="autoZero"/>
        <c:crossBetween val="between"/>
        <c:majorUnit val="0.2"/>
        <c:minorUnit val="0.1"/>
      </c:valAx>
      <c:spPr>
        <a:noFill/>
        <a:ln w="25400">
          <a:noFill/>
        </a:ln>
      </c:spPr>
    </c:plotArea>
    <c:legend>
      <c:legendPos val="t"/>
      <c:layout>
        <c:manualLayout>
          <c:xMode val="edge"/>
          <c:yMode val="edge"/>
          <c:x val="2.974457651107439E-3"/>
          <c:y val="5.5533125396863212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925391751943E-3"/>
          <c:y val="3.7112372430999033E-2"/>
          <c:w val="0.49429718562407432"/>
          <c:h val="0.89229124609125299"/>
        </c:manualLayout>
      </c:layout>
      <c:barChart>
        <c:barDir val="bar"/>
        <c:grouping val="clustered"/>
        <c:varyColors val="0"/>
        <c:dLbls>
          <c:showLegendKey val="0"/>
          <c:showVal val="0"/>
          <c:showCatName val="0"/>
          <c:showSerName val="0"/>
          <c:showPercent val="0"/>
          <c:showBubbleSize val="0"/>
        </c:dLbls>
        <c:gapWidth val="60"/>
        <c:overlap val="-3"/>
        <c:axId val="154400256"/>
        <c:axId val="154401792"/>
      </c:barChart>
      <c:catAx>
        <c:axId val="154400256"/>
        <c:scaling>
          <c:orientation val="maxMin"/>
        </c:scaling>
        <c:delete val="1"/>
        <c:axPos val="l"/>
        <c:numFmt formatCode="General" sourceLinked="1"/>
        <c:majorTickMark val="out"/>
        <c:minorTickMark val="none"/>
        <c:tickLblPos val="none"/>
        <c:crossAx val="154401792"/>
        <c:crosses val="autoZero"/>
        <c:auto val="1"/>
        <c:lblAlgn val="ctr"/>
        <c:lblOffset val="100"/>
        <c:tickLblSkip val="1"/>
        <c:tickMarkSkip val="1"/>
        <c:noMultiLvlLbl val="0"/>
      </c:catAx>
      <c:valAx>
        <c:axId val="154401792"/>
        <c:scaling>
          <c:orientation val="minMax"/>
          <c:max val="1"/>
          <c:min val="0"/>
        </c:scaling>
        <c:delete val="1"/>
        <c:axPos val="t"/>
        <c:numFmt formatCode="0%" sourceLinked="1"/>
        <c:majorTickMark val="out"/>
        <c:minorTickMark val="none"/>
        <c:tickLblPos val="none"/>
        <c:crossAx val="154400256"/>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tx>
                <c:rich>
                  <a:bodyPr/>
                  <a:lstStyle/>
                  <a:p>
                    <a:r>
                      <a:rPr lang="en-US" sz="1000" dirty="0" smtClean="0"/>
                      <a:t>51</a:t>
                    </a:r>
                    <a:r>
                      <a:rPr lang="en-US" sz="1000" dirty="0"/>
                      <a:t>%</a:t>
                    </a:r>
                    <a:endParaRPr lang="en-US" dirty="0"/>
                  </a:p>
                </c:rich>
              </c:tx>
              <c:dLblPos val="ctr"/>
              <c:showLegendKey val="0"/>
              <c:showVal val="0"/>
              <c:showCatName val="1"/>
              <c:showSerName val="0"/>
              <c:showPercent val="0"/>
              <c:showBubbleSize val="0"/>
            </c:dLbl>
            <c:dLbl>
              <c:idx val="1"/>
              <c:tx>
                <c:rich>
                  <a:bodyPr/>
                  <a:lstStyle/>
                  <a:p>
                    <a:r>
                      <a:rPr lang="en-US" sz="1000" dirty="0" smtClean="0"/>
                      <a:t>45%</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0.51</c:v>
                </c:pt>
                <c:pt idx="1">
                  <c:v>0.45</c:v>
                </c:pt>
              </c:numCache>
            </c:numRef>
          </c:val>
        </c:ser>
        <c:dLbls>
          <c:showLegendKey val="0"/>
          <c:showVal val="0"/>
          <c:showCatName val="0"/>
          <c:showSerName val="0"/>
          <c:showPercent val="0"/>
          <c:showBubbleSize val="0"/>
        </c:dLbls>
        <c:gapWidth val="100"/>
        <c:axId val="154529152"/>
        <c:axId val="154530944"/>
      </c:barChart>
      <c:catAx>
        <c:axId val="154529152"/>
        <c:scaling>
          <c:orientation val="minMax"/>
        </c:scaling>
        <c:delete val="0"/>
        <c:axPos val="l"/>
        <c:majorTickMark val="out"/>
        <c:minorTickMark val="none"/>
        <c:tickLblPos val="nextTo"/>
        <c:txPr>
          <a:bodyPr/>
          <a:lstStyle/>
          <a:p>
            <a:pPr>
              <a:defRPr sz="1100"/>
            </a:pPr>
            <a:endParaRPr lang="en-US"/>
          </a:p>
        </c:txPr>
        <c:crossAx val="154530944"/>
        <c:crosses val="autoZero"/>
        <c:auto val="1"/>
        <c:lblAlgn val="ctr"/>
        <c:lblOffset val="100"/>
        <c:noMultiLvlLbl val="0"/>
      </c:catAx>
      <c:valAx>
        <c:axId val="154530944"/>
        <c:scaling>
          <c:orientation val="minMax"/>
          <c:max val="0.60000000000000009"/>
          <c:min val="0.30000000000000004"/>
        </c:scaling>
        <c:delete val="1"/>
        <c:axPos val="b"/>
        <c:numFmt formatCode="0%" sourceLinked="1"/>
        <c:majorTickMark val="out"/>
        <c:minorTickMark val="none"/>
        <c:tickLblPos val="nextTo"/>
        <c:crossAx val="1545291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97"/>
          <c:y val="9.0384615384615397E-2"/>
          <c:w val="0.662613981762913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Ontario</c:v>
                </c:pt>
                <c:pt idx="3">
                  <c:v>Nova Scotia</c:v>
                </c:pt>
                <c:pt idx="4">
                  <c:v>Quebec</c:v>
                </c:pt>
                <c:pt idx="5">
                  <c:v>Prince Edward Island</c:v>
                </c:pt>
                <c:pt idx="6">
                  <c:v>Manitoba</c:v>
                </c:pt>
                <c:pt idx="7">
                  <c:v>New Brunswick</c:v>
                </c:pt>
                <c:pt idx="8">
                  <c:v>Saskatchewan</c:v>
                </c:pt>
                <c:pt idx="9">
                  <c:v>Newfoundland/ Labrador</c:v>
                </c:pt>
              </c:strCache>
            </c:strRef>
          </c:cat>
          <c:val>
            <c:numRef>
              <c:f>Sheet1!$B$2:$B$11</c:f>
              <c:numCache>
                <c:formatCode>0%</c:formatCode>
                <c:ptCount val="10"/>
                <c:pt idx="0">
                  <c:v>0.33</c:v>
                </c:pt>
                <c:pt idx="1">
                  <c:v>0.16</c:v>
                </c:pt>
                <c:pt idx="2">
                  <c:v>0.13</c:v>
                </c:pt>
                <c:pt idx="3">
                  <c:v>0.12</c:v>
                </c:pt>
                <c:pt idx="4">
                  <c:v>0.09</c:v>
                </c:pt>
                <c:pt idx="5">
                  <c:v>0.04</c:v>
                </c:pt>
                <c:pt idx="6">
                  <c:v>0.04</c:v>
                </c:pt>
                <c:pt idx="7">
                  <c:v>0.03</c:v>
                </c:pt>
                <c:pt idx="8">
                  <c:v>0.02</c:v>
                </c:pt>
                <c:pt idx="9">
                  <c:v>0.02</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Ontario</c:v>
                </c:pt>
                <c:pt idx="3">
                  <c:v>Nova Scotia</c:v>
                </c:pt>
                <c:pt idx="4">
                  <c:v>Quebec</c:v>
                </c:pt>
                <c:pt idx="5">
                  <c:v>Prince Edward Island</c:v>
                </c:pt>
                <c:pt idx="6">
                  <c:v>Manitoba</c:v>
                </c:pt>
                <c:pt idx="7">
                  <c:v>New Brunswick</c:v>
                </c:pt>
                <c:pt idx="8">
                  <c:v>Saskatchewan</c:v>
                </c:pt>
                <c:pt idx="9">
                  <c:v>Newfoundland/ Labrador</c:v>
                </c:pt>
              </c:strCache>
            </c:strRef>
          </c:cat>
          <c:val>
            <c:numRef>
              <c:f>Sheet1!$C$2:$C$11</c:f>
              <c:numCache>
                <c:formatCode>0%</c:formatCode>
                <c:ptCount val="10"/>
                <c:pt idx="0">
                  <c:v>0.28999999999999998</c:v>
                </c:pt>
                <c:pt idx="1">
                  <c:v>0.25</c:v>
                </c:pt>
                <c:pt idx="2">
                  <c:v>0.13</c:v>
                </c:pt>
                <c:pt idx="3">
                  <c:v>0.05</c:v>
                </c:pt>
                <c:pt idx="4">
                  <c:v>0.09</c:v>
                </c:pt>
                <c:pt idx="5">
                  <c:v>0.06</c:v>
                </c:pt>
                <c:pt idx="6">
                  <c:v>0.05</c:v>
                </c:pt>
                <c:pt idx="7">
                  <c:v>0.01</c:v>
                </c:pt>
                <c:pt idx="8">
                  <c:v>0.03</c:v>
                </c:pt>
                <c:pt idx="9">
                  <c:v>0.02</c:v>
                </c:pt>
              </c:numCache>
            </c:numRef>
          </c:val>
        </c:ser>
        <c:dLbls>
          <c:showLegendKey val="0"/>
          <c:showVal val="0"/>
          <c:showCatName val="0"/>
          <c:showSerName val="0"/>
          <c:showPercent val="0"/>
          <c:showBubbleSize val="0"/>
        </c:dLbls>
        <c:gapWidth val="60"/>
        <c:overlap val="-3"/>
        <c:axId val="146169856"/>
        <c:axId val="146171392"/>
      </c:barChart>
      <c:catAx>
        <c:axId val="146169856"/>
        <c:scaling>
          <c:orientation val="maxMin"/>
        </c:scaling>
        <c:delete val="1"/>
        <c:axPos val="l"/>
        <c:numFmt formatCode="General" sourceLinked="1"/>
        <c:majorTickMark val="out"/>
        <c:minorTickMark val="none"/>
        <c:tickLblPos val="none"/>
        <c:crossAx val="146171392"/>
        <c:crosses val="autoZero"/>
        <c:auto val="1"/>
        <c:lblAlgn val="ctr"/>
        <c:lblOffset val="100"/>
        <c:tickLblSkip val="1"/>
        <c:tickMarkSkip val="1"/>
        <c:noMultiLvlLbl val="0"/>
      </c:catAx>
      <c:valAx>
        <c:axId val="146171392"/>
        <c:scaling>
          <c:orientation val="minMax"/>
          <c:max val="1"/>
          <c:min val="0"/>
        </c:scaling>
        <c:delete val="1"/>
        <c:axPos val="t"/>
        <c:numFmt formatCode="0%" sourceLinked="1"/>
        <c:majorTickMark val="out"/>
        <c:minorTickMark val="none"/>
        <c:tickLblPos val="none"/>
        <c:crossAx val="146169856"/>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59E-3"/>
          <c:y val="2.3696682464455052E-3"/>
          <c:w val="1"/>
          <c:h val="0.89099526066351475"/>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25400">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Sheet1!$B$2:$B$4</c:f>
              <c:numCache>
                <c:formatCode>0%</c:formatCode>
                <c:ptCount val="3"/>
                <c:pt idx="0">
                  <c:v>0.82</c:v>
                </c:pt>
                <c:pt idx="1">
                  <c:v>0.1</c:v>
                </c:pt>
                <c:pt idx="2">
                  <c:v>0.08</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Sheet1!$C$2:$C$4</c:f>
              <c:numCache>
                <c:formatCode>0%</c:formatCode>
                <c:ptCount val="3"/>
                <c:pt idx="0">
                  <c:v>0.86</c:v>
                </c:pt>
                <c:pt idx="1">
                  <c:v>0.08</c:v>
                </c:pt>
                <c:pt idx="2">
                  <c:v>0.06</c:v>
                </c:pt>
              </c:numCache>
            </c:numRef>
          </c:val>
        </c:ser>
        <c:dLbls>
          <c:showLegendKey val="0"/>
          <c:showVal val="0"/>
          <c:showCatName val="0"/>
          <c:showSerName val="0"/>
          <c:showPercent val="0"/>
          <c:showBubbleSize val="0"/>
        </c:dLbls>
        <c:gapWidth val="70"/>
        <c:overlap val="-3"/>
        <c:axId val="146209024"/>
        <c:axId val="146022400"/>
      </c:barChart>
      <c:catAx>
        <c:axId val="146209024"/>
        <c:scaling>
          <c:orientation val="minMax"/>
        </c:scaling>
        <c:delete val="1"/>
        <c:axPos val="b"/>
        <c:numFmt formatCode="General" sourceLinked="1"/>
        <c:majorTickMark val="out"/>
        <c:minorTickMark val="none"/>
        <c:tickLblPos val="none"/>
        <c:crossAx val="146022400"/>
        <c:crosses val="autoZero"/>
        <c:auto val="0"/>
        <c:lblAlgn val="ctr"/>
        <c:lblOffset val="100"/>
        <c:tickLblSkip val="1"/>
        <c:tickMarkSkip val="1"/>
        <c:noMultiLvlLbl val="0"/>
      </c:catAx>
      <c:valAx>
        <c:axId val="146022400"/>
        <c:scaling>
          <c:orientation val="minMax"/>
          <c:max val="1"/>
          <c:min val="0"/>
        </c:scaling>
        <c:delete val="1"/>
        <c:axPos val="l"/>
        <c:numFmt formatCode="0%" sourceLinked="1"/>
        <c:majorTickMark val="out"/>
        <c:minorTickMark val="none"/>
        <c:tickLblPos val="none"/>
        <c:crossAx val="146209024"/>
        <c:crosses val="autoZero"/>
        <c:crossBetween val="between"/>
        <c:majorUnit val="0.2"/>
        <c:minorUnit val="0.1"/>
      </c:valAx>
      <c:spPr>
        <a:noFill/>
        <a:ln w="25400">
          <a:noFill/>
        </a:ln>
      </c:spPr>
    </c:plotArea>
    <c:legend>
      <c:legendPos val="t"/>
      <c:layout>
        <c:manualLayout>
          <c:xMode val="edge"/>
          <c:yMode val="edge"/>
          <c:x val="0.52314360550371175"/>
          <c:y val="7.2921284057684749E-2"/>
          <c:w val="0.25858777099119318"/>
          <c:h val="8.356405933840299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433571526102589"/>
          <c:w val="1"/>
          <c:h val="0.75977265486322887"/>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c:formatCode>
                <c:ptCount val="4"/>
                <c:pt idx="0">
                  <c:v>0.61</c:v>
                </c:pt>
                <c:pt idx="1">
                  <c:v>0.31</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c:formatCode>
                <c:ptCount val="4"/>
                <c:pt idx="0">
                  <c:v>0.65</c:v>
                </c:pt>
                <c:pt idx="1">
                  <c:v>0.3</c:v>
                </c:pt>
                <c:pt idx="2">
                  <c:v>0.04</c:v>
                </c:pt>
                <c:pt idx="3">
                  <c:v>0.01</c:v>
                </c:pt>
              </c:numCache>
            </c:numRef>
          </c:val>
        </c:ser>
        <c:dLbls>
          <c:showLegendKey val="0"/>
          <c:showVal val="1"/>
          <c:showCatName val="0"/>
          <c:showSerName val="0"/>
          <c:showPercent val="0"/>
          <c:showBubbleSize val="0"/>
        </c:dLbls>
        <c:gapWidth val="70"/>
        <c:overlap val="-3"/>
        <c:axId val="141389184"/>
        <c:axId val="141390976"/>
      </c:barChart>
      <c:catAx>
        <c:axId val="141389184"/>
        <c:scaling>
          <c:orientation val="minMax"/>
        </c:scaling>
        <c:delete val="1"/>
        <c:axPos val="b"/>
        <c:numFmt formatCode="General" sourceLinked="1"/>
        <c:majorTickMark val="out"/>
        <c:minorTickMark val="none"/>
        <c:tickLblPos val="none"/>
        <c:crossAx val="141390976"/>
        <c:crosses val="autoZero"/>
        <c:auto val="1"/>
        <c:lblAlgn val="ctr"/>
        <c:lblOffset val="100"/>
        <c:tickLblSkip val="1"/>
        <c:tickMarkSkip val="1"/>
        <c:noMultiLvlLbl val="0"/>
      </c:catAx>
      <c:valAx>
        <c:axId val="141390976"/>
        <c:scaling>
          <c:orientation val="minMax"/>
          <c:max val="1"/>
          <c:min val="0"/>
        </c:scaling>
        <c:delete val="1"/>
        <c:axPos val="l"/>
        <c:numFmt formatCode="0%" sourceLinked="1"/>
        <c:majorTickMark val="out"/>
        <c:minorTickMark val="none"/>
        <c:tickLblPos val="none"/>
        <c:crossAx val="141389184"/>
        <c:crosses val="autoZero"/>
        <c:crossBetween val="between"/>
        <c:majorUnit val="0.2"/>
        <c:minorUnit val="0.1"/>
      </c:valAx>
      <c:spPr>
        <a:noFill/>
        <a:ln w="24870">
          <a:noFill/>
        </a:ln>
      </c:spPr>
    </c:plotArea>
    <c:legend>
      <c:legendPos val="t"/>
      <c:layout>
        <c:manualLayout>
          <c:xMode val="edge"/>
          <c:yMode val="edge"/>
          <c:x val="0.41130250504614041"/>
          <c:y val="5.4913294797687862E-2"/>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781"/>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rgbClr val="FFFFFF"/>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 Engineering</c:v>
                </c:pt>
                <c:pt idx="5">
                  <c:v>Software Engineering</c:v>
                </c:pt>
              </c:strCache>
            </c:strRef>
          </c:cat>
          <c:val>
            <c:numRef>
              <c:f>Sheet1!$B$2:$B$7</c:f>
              <c:numCache>
                <c:formatCode>0%</c:formatCode>
                <c:ptCount val="6"/>
                <c:pt idx="0">
                  <c:v>0.2</c:v>
                </c:pt>
                <c:pt idx="1">
                  <c:v>0.17</c:v>
                </c:pt>
                <c:pt idx="2">
                  <c:v>0.13</c:v>
                </c:pt>
                <c:pt idx="3">
                  <c:v>0.1</c:v>
                </c:pt>
                <c:pt idx="4">
                  <c:v>0.04</c:v>
                </c:pt>
                <c:pt idx="5">
                  <c:v>0.04</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05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 Engineering</c:v>
                </c:pt>
                <c:pt idx="5">
                  <c:v>Software Engineering</c:v>
                </c:pt>
              </c:strCache>
            </c:strRef>
          </c:cat>
          <c:val>
            <c:numRef>
              <c:f>Sheet1!$C$2:$C$7</c:f>
              <c:numCache>
                <c:formatCode>0%</c:formatCode>
                <c:ptCount val="6"/>
                <c:pt idx="0">
                  <c:v>0.22</c:v>
                </c:pt>
                <c:pt idx="1">
                  <c:v>0.18</c:v>
                </c:pt>
                <c:pt idx="2">
                  <c:v>0.15</c:v>
                </c:pt>
                <c:pt idx="3">
                  <c:v>0.08</c:v>
                </c:pt>
                <c:pt idx="4">
                  <c:v>0.04</c:v>
                </c:pt>
                <c:pt idx="5">
                  <c:v>0.04</c:v>
                </c:pt>
              </c:numCache>
            </c:numRef>
          </c:val>
        </c:ser>
        <c:dLbls>
          <c:showLegendKey val="0"/>
          <c:showVal val="0"/>
          <c:showCatName val="0"/>
          <c:showSerName val="0"/>
          <c:showPercent val="0"/>
          <c:showBubbleSize val="0"/>
        </c:dLbls>
        <c:gapWidth val="98"/>
        <c:overlap val="-3"/>
        <c:axId val="156989696"/>
        <c:axId val="157003776"/>
      </c:barChart>
      <c:catAx>
        <c:axId val="156989696"/>
        <c:scaling>
          <c:orientation val="maxMin"/>
        </c:scaling>
        <c:delete val="1"/>
        <c:axPos val="l"/>
        <c:numFmt formatCode="General" sourceLinked="1"/>
        <c:majorTickMark val="out"/>
        <c:minorTickMark val="none"/>
        <c:tickLblPos val="none"/>
        <c:crossAx val="157003776"/>
        <c:crosses val="autoZero"/>
        <c:auto val="1"/>
        <c:lblAlgn val="ctr"/>
        <c:lblOffset val="100"/>
        <c:tickLblSkip val="1"/>
        <c:tickMarkSkip val="1"/>
        <c:noMultiLvlLbl val="0"/>
      </c:catAx>
      <c:valAx>
        <c:axId val="157003776"/>
        <c:scaling>
          <c:orientation val="minMax"/>
          <c:max val="1"/>
          <c:min val="0"/>
        </c:scaling>
        <c:delete val="1"/>
        <c:axPos val="t"/>
        <c:numFmt formatCode="0%" sourceLinked="1"/>
        <c:majorTickMark val="out"/>
        <c:minorTickMark val="none"/>
        <c:tickLblPos val="none"/>
        <c:crossAx val="156989696"/>
        <c:crosses val="autoZero"/>
        <c:crossBetween val="between"/>
        <c:majorUnit val="0.2"/>
        <c:minorUnit val="0.1"/>
      </c:valAx>
      <c:spPr>
        <a:noFill/>
        <a:ln w="24198">
          <a:noFill/>
        </a:ln>
      </c:spPr>
    </c:plotArea>
    <c:legend>
      <c:legendPos val="r"/>
      <c:layout>
        <c:manualLayout>
          <c:xMode val="edge"/>
          <c:yMode val="edge"/>
          <c:x val="0.67607228647541251"/>
          <c:y val="2.3193536731877275E-2"/>
          <c:w val="8.2728349729351169E-2"/>
          <c:h val="0.1238720709379765"/>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93"/>
          <c:y val="1.5682513038786663E-2"/>
          <c:w val="0.4983351831298611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Sheet1!$A$2:$A$12</c:f>
              <c:strCache>
                <c:ptCount val="11"/>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Pursue alternative education/career</c:v>
                </c:pt>
                <c:pt idx="6">
                  <c:v>To learn other skills/be multidisciplinary</c:v>
                </c:pt>
                <c:pt idx="7">
                  <c:v>Canadian forces/military career</c:v>
                </c:pt>
                <c:pt idx="8">
                  <c:v>Unprofessionalism from the employers</c:v>
                </c:pt>
                <c:pt idx="9">
                  <c:v>Other mention</c:v>
                </c:pt>
                <c:pt idx="10">
                  <c:v>Dk/ ns</c:v>
                </c:pt>
              </c:strCache>
            </c:strRef>
          </c:cat>
          <c:val>
            <c:numRef>
              <c:f>Sheet1!$B$2:$B$12</c:f>
              <c:numCache>
                <c:formatCode>0%</c:formatCode>
                <c:ptCount val="11"/>
                <c:pt idx="0">
                  <c:v>0.38</c:v>
                </c:pt>
                <c:pt idx="1">
                  <c:v>0.17</c:v>
                </c:pt>
                <c:pt idx="2">
                  <c:v>0.12</c:v>
                </c:pt>
                <c:pt idx="3">
                  <c:v>0.1</c:v>
                </c:pt>
                <c:pt idx="4">
                  <c:v>7.0000000000000007E-2</c:v>
                </c:pt>
                <c:pt idx="5">
                  <c:v>0.04</c:v>
                </c:pt>
                <c:pt idx="6">
                  <c:v>0.01</c:v>
                </c:pt>
                <c:pt idx="7">
                  <c:v>0.01</c:v>
                </c:pt>
                <c:pt idx="8">
                  <c:v>0</c:v>
                </c:pt>
                <c:pt idx="9">
                  <c:v>0.09</c:v>
                </c:pt>
                <c:pt idx="10">
                  <c:v>0.01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11"/>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Pursue alternative education/career</c:v>
                </c:pt>
                <c:pt idx="6">
                  <c:v>To learn other skills/be multidisciplinary</c:v>
                </c:pt>
                <c:pt idx="7">
                  <c:v>Canadian forces/military career</c:v>
                </c:pt>
                <c:pt idx="8">
                  <c:v>Unprofessionalism from the employers</c:v>
                </c:pt>
                <c:pt idx="9">
                  <c:v>Other mention</c:v>
                </c:pt>
                <c:pt idx="10">
                  <c:v>Dk/ ns</c:v>
                </c:pt>
              </c:strCache>
            </c:strRef>
          </c:cat>
          <c:val>
            <c:numRef>
              <c:f>Sheet1!$C$2:$C$12</c:f>
              <c:numCache>
                <c:formatCode>0%</c:formatCode>
                <c:ptCount val="11"/>
                <c:pt idx="0">
                  <c:v>0.27</c:v>
                </c:pt>
                <c:pt idx="1">
                  <c:v>0.2</c:v>
                </c:pt>
                <c:pt idx="2">
                  <c:v>0.16</c:v>
                </c:pt>
                <c:pt idx="3">
                  <c:v>0.13</c:v>
                </c:pt>
                <c:pt idx="4">
                  <c:v>7.0000000000000007E-2</c:v>
                </c:pt>
                <c:pt idx="5">
                  <c:v>0.01</c:v>
                </c:pt>
                <c:pt idx="6">
                  <c:v>0.04</c:v>
                </c:pt>
                <c:pt idx="7">
                  <c:v>0.02</c:v>
                </c:pt>
                <c:pt idx="8">
                  <c:v>0.01</c:v>
                </c:pt>
                <c:pt idx="9">
                  <c:v>7.0000000000000007E-2</c:v>
                </c:pt>
                <c:pt idx="10">
                  <c:v>0.01</c:v>
                </c:pt>
              </c:numCache>
            </c:numRef>
          </c:val>
        </c:ser>
        <c:dLbls>
          <c:showLegendKey val="0"/>
          <c:showVal val="1"/>
          <c:showCatName val="0"/>
          <c:showSerName val="0"/>
          <c:showPercent val="0"/>
          <c:showBubbleSize val="0"/>
        </c:dLbls>
        <c:gapWidth val="40"/>
        <c:axId val="141492992"/>
        <c:axId val="141494528"/>
      </c:barChart>
      <c:catAx>
        <c:axId val="141492992"/>
        <c:scaling>
          <c:orientation val="maxMin"/>
        </c:scaling>
        <c:delete val="1"/>
        <c:axPos val="l"/>
        <c:numFmt formatCode="General" sourceLinked="1"/>
        <c:majorTickMark val="out"/>
        <c:minorTickMark val="none"/>
        <c:tickLblPos val="none"/>
        <c:crossAx val="141494528"/>
        <c:crosses val="autoZero"/>
        <c:auto val="1"/>
        <c:lblAlgn val="ctr"/>
        <c:lblOffset val="100"/>
        <c:tickLblSkip val="1"/>
        <c:tickMarkSkip val="1"/>
        <c:noMultiLvlLbl val="0"/>
      </c:catAx>
      <c:valAx>
        <c:axId val="141494528"/>
        <c:scaling>
          <c:orientation val="minMax"/>
          <c:max val="1"/>
          <c:min val="0"/>
        </c:scaling>
        <c:delete val="1"/>
        <c:axPos val="t"/>
        <c:numFmt formatCode="0%" sourceLinked="1"/>
        <c:majorTickMark val="out"/>
        <c:minorTickMark val="none"/>
        <c:tickLblPos val="none"/>
        <c:crossAx val="141492992"/>
        <c:crosses val="autoZero"/>
        <c:crossBetween val="between"/>
        <c:majorUnit val="0.2"/>
        <c:minorUnit val="0.1"/>
      </c:valAx>
      <c:spPr>
        <a:noFill/>
        <a:ln w="16257">
          <a:noFill/>
        </a:ln>
      </c:spPr>
    </c:plotArea>
    <c:legend>
      <c:legendPos val="r"/>
      <c:layout>
        <c:manualLayout>
          <c:xMode val="edge"/>
          <c:yMode val="edge"/>
          <c:x val="0.92391925235973771"/>
          <c:y val="2.8947079296241483E-3"/>
          <c:w val="7.6080747640262278E-2"/>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54557705365196E-2"/>
          <c:y val="1.2763469218042715E-2"/>
          <c:w val="0.6704545711225385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Sheet1!$A$2:$A$12</c:f>
              <c:strCache>
                <c:ptCount val="11"/>
                <c:pt idx="0">
                  <c:v>Medicine</c:v>
                </c:pt>
                <c:pt idx="1">
                  <c:v>Research</c:v>
                </c:pt>
                <c:pt idx="2">
                  <c:v>IT/ Information Technology (Net)</c:v>
                </c:pt>
                <c:pt idx="3">
                  <c:v>Management/ Planning (Net)</c:v>
                </c:pt>
                <c:pt idx="4">
                  <c:v>Education</c:v>
                </c:pt>
                <c:pt idx="5">
                  <c:v>Marketing</c:v>
                </c:pt>
                <c:pt idx="6">
                  <c:v>Military</c:v>
                </c:pt>
                <c:pt idx="7">
                  <c:v>Architecture</c:v>
                </c:pt>
                <c:pt idx="8">
                  <c:v>Law/ law firm</c:v>
                </c:pt>
                <c:pt idx="9">
                  <c:v>Other mentions</c:v>
                </c:pt>
                <c:pt idx="10">
                  <c:v>(DK/NS)</c:v>
                </c:pt>
              </c:strCache>
            </c:strRef>
          </c:cat>
          <c:val>
            <c:numRef>
              <c:f>Sheet1!$B$2:$B$12</c:f>
              <c:numCache>
                <c:formatCode>0%</c:formatCode>
                <c:ptCount val="11"/>
                <c:pt idx="0">
                  <c:v>0.15</c:v>
                </c:pt>
                <c:pt idx="1">
                  <c:v>0.13</c:v>
                </c:pt>
                <c:pt idx="2">
                  <c:v>0.08</c:v>
                </c:pt>
                <c:pt idx="3">
                  <c:v>0.06</c:v>
                </c:pt>
                <c:pt idx="4">
                  <c:v>0.04</c:v>
                </c:pt>
                <c:pt idx="5">
                  <c:v>0.03</c:v>
                </c:pt>
                <c:pt idx="6">
                  <c:v>0.03</c:v>
                </c:pt>
                <c:pt idx="7">
                  <c:v>0.03</c:v>
                </c:pt>
                <c:pt idx="8">
                  <c:v>0.02</c:v>
                </c:pt>
                <c:pt idx="9">
                  <c:v>0.32</c:v>
                </c:pt>
                <c:pt idx="10">
                  <c:v>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11"/>
                <c:pt idx="0">
                  <c:v>Medicine</c:v>
                </c:pt>
                <c:pt idx="1">
                  <c:v>Research</c:v>
                </c:pt>
                <c:pt idx="2">
                  <c:v>IT/ Information Technology (Net)</c:v>
                </c:pt>
                <c:pt idx="3">
                  <c:v>Management/ Planning (Net)</c:v>
                </c:pt>
                <c:pt idx="4">
                  <c:v>Education</c:v>
                </c:pt>
                <c:pt idx="5">
                  <c:v>Marketing</c:v>
                </c:pt>
                <c:pt idx="6">
                  <c:v>Military</c:v>
                </c:pt>
                <c:pt idx="7">
                  <c:v>Architecture</c:v>
                </c:pt>
                <c:pt idx="8">
                  <c:v>Law/ law firm</c:v>
                </c:pt>
                <c:pt idx="9">
                  <c:v>Other mentions</c:v>
                </c:pt>
                <c:pt idx="10">
                  <c:v>(DK/NS)</c:v>
                </c:pt>
              </c:strCache>
            </c:strRef>
          </c:cat>
          <c:val>
            <c:numRef>
              <c:f>Sheet1!$C$2:$C$12</c:f>
              <c:numCache>
                <c:formatCode>0%</c:formatCode>
                <c:ptCount val="11"/>
                <c:pt idx="0">
                  <c:v>0.12</c:v>
                </c:pt>
                <c:pt idx="1">
                  <c:v>0.06</c:v>
                </c:pt>
                <c:pt idx="2">
                  <c:v>0.01</c:v>
                </c:pt>
                <c:pt idx="3">
                  <c:v>0.1</c:v>
                </c:pt>
                <c:pt idx="4">
                  <c:v>0.04</c:v>
                </c:pt>
                <c:pt idx="5">
                  <c:v>0.02</c:v>
                </c:pt>
                <c:pt idx="6">
                  <c:v>0.06</c:v>
                </c:pt>
                <c:pt idx="8">
                  <c:v>0.04</c:v>
                </c:pt>
                <c:pt idx="9">
                  <c:v>0.32</c:v>
                </c:pt>
                <c:pt idx="10">
                  <c:v>0.06</c:v>
                </c:pt>
              </c:numCache>
            </c:numRef>
          </c:val>
        </c:ser>
        <c:dLbls>
          <c:showLegendKey val="0"/>
          <c:showVal val="1"/>
          <c:showCatName val="0"/>
          <c:showSerName val="0"/>
          <c:showPercent val="0"/>
          <c:showBubbleSize val="0"/>
        </c:dLbls>
        <c:gapWidth val="40"/>
        <c:axId val="141483008"/>
        <c:axId val="141488896"/>
      </c:barChart>
      <c:catAx>
        <c:axId val="141483008"/>
        <c:scaling>
          <c:orientation val="maxMin"/>
        </c:scaling>
        <c:delete val="1"/>
        <c:axPos val="l"/>
        <c:numFmt formatCode="@" sourceLinked="1"/>
        <c:majorTickMark val="out"/>
        <c:minorTickMark val="none"/>
        <c:tickLblPos val="none"/>
        <c:crossAx val="141488896"/>
        <c:crosses val="autoZero"/>
        <c:auto val="1"/>
        <c:lblAlgn val="ctr"/>
        <c:lblOffset val="100"/>
        <c:tickLblSkip val="1"/>
        <c:tickMarkSkip val="1"/>
        <c:noMultiLvlLbl val="0"/>
      </c:catAx>
      <c:valAx>
        <c:axId val="141488896"/>
        <c:scaling>
          <c:orientation val="minMax"/>
          <c:max val="1"/>
          <c:min val="0"/>
        </c:scaling>
        <c:delete val="1"/>
        <c:axPos val="t"/>
        <c:numFmt formatCode="0%" sourceLinked="1"/>
        <c:majorTickMark val="out"/>
        <c:minorTickMark val="none"/>
        <c:tickLblPos val="none"/>
        <c:crossAx val="141483008"/>
        <c:crosses val="autoZero"/>
        <c:crossBetween val="between"/>
        <c:majorUnit val="0.2"/>
        <c:minorUnit val="0.1"/>
      </c:valAx>
      <c:spPr>
        <a:noFill/>
        <a:ln w="16257">
          <a:noFill/>
        </a:ln>
      </c:spPr>
    </c:plotArea>
    <c:legend>
      <c:legendPos val="r"/>
      <c:layout>
        <c:manualLayout>
          <c:xMode val="edge"/>
          <c:yMode val="edge"/>
          <c:x val="0.66765674154582721"/>
          <c:y val="2.8947079296241483E-3"/>
          <c:w val="0.33234325845417279"/>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33E-3"/>
          <c:y val="0.13175675675675672"/>
          <c:w val="0.94229189571398164"/>
          <c:h val="0.76689189189190066"/>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c:formatCode>
                <c:ptCount val="4"/>
                <c:pt idx="0">
                  <c:v>0.56999999999999995</c:v>
                </c:pt>
                <c:pt idx="1">
                  <c:v>0.36</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c:formatCode>
                <c:ptCount val="4"/>
                <c:pt idx="0">
                  <c:v>0.62</c:v>
                </c:pt>
                <c:pt idx="1">
                  <c:v>0.3</c:v>
                </c:pt>
                <c:pt idx="2">
                  <c:v>7.0000000000000007E-2</c:v>
                </c:pt>
                <c:pt idx="3">
                  <c:v>0.01</c:v>
                </c:pt>
              </c:numCache>
            </c:numRef>
          </c:val>
        </c:ser>
        <c:dLbls>
          <c:showLegendKey val="0"/>
          <c:showVal val="1"/>
          <c:showCatName val="0"/>
          <c:showSerName val="0"/>
          <c:showPercent val="0"/>
          <c:showBubbleSize val="0"/>
        </c:dLbls>
        <c:gapWidth val="70"/>
        <c:overlap val="-3"/>
        <c:axId val="142836096"/>
        <c:axId val="142837632"/>
      </c:barChart>
      <c:catAx>
        <c:axId val="142836096"/>
        <c:scaling>
          <c:orientation val="minMax"/>
        </c:scaling>
        <c:delete val="1"/>
        <c:axPos val="b"/>
        <c:numFmt formatCode="General" sourceLinked="1"/>
        <c:majorTickMark val="out"/>
        <c:minorTickMark val="none"/>
        <c:tickLblPos val="none"/>
        <c:crossAx val="142837632"/>
        <c:crosses val="autoZero"/>
        <c:auto val="1"/>
        <c:lblAlgn val="ctr"/>
        <c:lblOffset val="100"/>
        <c:tickLblSkip val="1"/>
        <c:tickMarkSkip val="1"/>
        <c:noMultiLvlLbl val="0"/>
      </c:catAx>
      <c:valAx>
        <c:axId val="142837632"/>
        <c:scaling>
          <c:orientation val="minMax"/>
          <c:max val="1"/>
          <c:min val="0"/>
        </c:scaling>
        <c:delete val="1"/>
        <c:axPos val="l"/>
        <c:numFmt formatCode="0%" sourceLinked="1"/>
        <c:majorTickMark val="out"/>
        <c:minorTickMark val="none"/>
        <c:tickLblPos val="none"/>
        <c:crossAx val="142836096"/>
        <c:crosses val="autoZero"/>
        <c:crossBetween val="between"/>
        <c:majorUnit val="0.2"/>
        <c:minorUnit val="0.1"/>
      </c:valAx>
      <c:spPr>
        <a:noFill/>
        <a:ln w="29539">
          <a:noFill/>
        </a:ln>
      </c:spPr>
    </c:plotArea>
    <c:legend>
      <c:legendPos val="t"/>
      <c:layout>
        <c:manualLayout>
          <c:xMode val="edge"/>
          <c:yMode val="edge"/>
          <c:x val="0.4307267138691484"/>
          <c:y val="1.3709421725169249E-2"/>
          <c:w val="0.17135518330165747"/>
          <c:h val="7.8551475503450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27733558666656061"/>
          <c:w val="1"/>
          <c:h val="0.61948956463351068"/>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c:formatCode>
                <c:ptCount val="4"/>
                <c:pt idx="0">
                  <c:v>0.59</c:v>
                </c:pt>
                <c:pt idx="1">
                  <c:v>0.35</c:v>
                </c:pt>
                <c:pt idx="2">
                  <c:v>0.04</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c:formatCode>
                <c:ptCount val="4"/>
                <c:pt idx="0">
                  <c:v>0.64</c:v>
                </c:pt>
                <c:pt idx="1">
                  <c:v>0.28999999999999998</c:v>
                </c:pt>
                <c:pt idx="2">
                  <c:v>0.05</c:v>
                </c:pt>
                <c:pt idx="3">
                  <c:v>0.01</c:v>
                </c:pt>
              </c:numCache>
            </c:numRef>
          </c:val>
        </c:ser>
        <c:dLbls>
          <c:showLegendKey val="0"/>
          <c:showVal val="1"/>
          <c:showCatName val="0"/>
          <c:showSerName val="0"/>
          <c:showPercent val="0"/>
          <c:showBubbleSize val="0"/>
        </c:dLbls>
        <c:gapWidth val="70"/>
        <c:overlap val="-3"/>
        <c:axId val="142965376"/>
        <c:axId val="142971264"/>
      </c:barChart>
      <c:catAx>
        <c:axId val="142965376"/>
        <c:scaling>
          <c:orientation val="minMax"/>
        </c:scaling>
        <c:delete val="1"/>
        <c:axPos val="b"/>
        <c:numFmt formatCode="General" sourceLinked="1"/>
        <c:majorTickMark val="out"/>
        <c:minorTickMark val="none"/>
        <c:tickLblPos val="none"/>
        <c:crossAx val="142971264"/>
        <c:crosses val="autoZero"/>
        <c:auto val="1"/>
        <c:lblAlgn val="ctr"/>
        <c:lblOffset val="100"/>
        <c:tickLblSkip val="1"/>
        <c:tickMarkSkip val="1"/>
        <c:noMultiLvlLbl val="0"/>
      </c:catAx>
      <c:valAx>
        <c:axId val="142971264"/>
        <c:scaling>
          <c:orientation val="minMax"/>
          <c:max val="1"/>
          <c:min val="0"/>
        </c:scaling>
        <c:delete val="1"/>
        <c:axPos val="l"/>
        <c:numFmt formatCode="0%" sourceLinked="1"/>
        <c:majorTickMark val="out"/>
        <c:minorTickMark val="none"/>
        <c:tickLblPos val="none"/>
        <c:crossAx val="142965376"/>
        <c:crosses val="autoZero"/>
        <c:crossBetween val="between"/>
        <c:majorUnit val="0.2"/>
        <c:minorUnit val="0.1"/>
      </c:valAx>
      <c:spPr>
        <a:noFill/>
        <a:ln w="25724">
          <a:noFill/>
        </a:ln>
      </c:spPr>
    </c:plotArea>
    <c:legend>
      <c:legendPos val="t"/>
      <c:layout>
        <c:manualLayout>
          <c:xMode val="edge"/>
          <c:yMode val="edge"/>
          <c:x val="0.42593422438437234"/>
          <c:y val="3.3676253644946218E-2"/>
          <c:w val="0.16723983148603239"/>
          <c:h val="8.5758362420718645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7680144109340402"/>
          <c:w val="1"/>
          <c:h val="0.52002407372936443"/>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c:formatCode>
                <c:ptCount val="4"/>
                <c:pt idx="0">
                  <c:v>0.21</c:v>
                </c:pt>
                <c:pt idx="1">
                  <c:v>0.48</c:v>
                </c:pt>
                <c:pt idx="2">
                  <c:v>0.31</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c:formatCode>
                <c:ptCount val="4"/>
                <c:pt idx="0">
                  <c:v>0.26</c:v>
                </c:pt>
                <c:pt idx="1">
                  <c:v>0.39</c:v>
                </c:pt>
                <c:pt idx="2">
                  <c:v>0.33</c:v>
                </c:pt>
                <c:pt idx="3">
                  <c:v>0.02</c:v>
                </c:pt>
              </c:numCache>
            </c:numRef>
          </c:val>
        </c:ser>
        <c:dLbls>
          <c:showLegendKey val="0"/>
          <c:showVal val="1"/>
          <c:showCatName val="0"/>
          <c:showSerName val="0"/>
          <c:showPercent val="0"/>
          <c:showBubbleSize val="0"/>
        </c:dLbls>
        <c:gapWidth val="70"/>
        <c:overlap val="-3"/>
        <c:axId val="142924800"/>
        <c:axId val="143000320"/>
      </c:barChart>
      <c:catAx>
        <c:axId val="142924800"/>
        <c:scaling>
          <c:orientation val="minMax"/>
        </c:scaling>
        <c:delete val="1"/>
        <c:axPos val="b"/>
        <c:numFmt formatCode="General" sourceLinked="1"/>
        <c:majorTickMark val="out"/>
        <c:minorTickMark val="none"/>
        <c:tickLblPos val="none"/>
        <c:crossAx val="143000320"/>
        <c:crosses val="autoZero"/>
        <c:auto val="1"/>
        <c:lblAlgn val="ctr"/>
        <c:lblOffset val="100"/>
        <c:tickLblSkip val="1"/>
        <c:tickMarkSkip val="1"/>
        <c:noMultiLvlLbl val="0"/>
      </c:catAx>
      <c:valAx>
        <c:axId val="143000320"/>
        <c:scaling>
          <c:orientation val="minMax"/>
          <c:max val="1"/>
          <c:min val="0"/>
        </c:scaling>
        <c:delete val="1"/>
        <c:axPos val="l"/>
        <c:numFmt formatCode="0%" sourceLinked="1"/>
        <c:majorTickMark val="out"/>
        <c:minorTickMark val="none"/>
        <c:tickLblPos val="none"/>
        <c:crossAx val="142924800"/>
        <c:crosses val="autoZero"/>
        <c:crossBetween val="between"/>
        <c:majorUnit val="0.2"/>
        <c:minorUnit val="0.1"/>
      </c:valAx>
      <c:spPr>
        <a:noFill/>
        <a:ln w="25724">
          <a:noFill/>
        </a:ln>
      </c:spPr>
    </c:plotArea>
    <c:legend>
      <c:legendPos val="t"/>
      <c:layout>
        <c:manualLayout>
          <c:xMode val="edge"/>
          <c:yMode val="edge"/>
          <c:x val="0.39249473393851247"/>
          <c:y val="1.4848935564118012E-2"/>
          <c:w val="0.16723983148603239"/>
          <c:h val="8.655094466194192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0.1472</cdr:x>
      <cdr:y>0.15272</cdr:y>
    </cdr:from>
    <cdr:to>
      <cdr:x>0.27993</cdr:x>
      <cdr:y>0.33171</cdr:y>
    </cdr:to>
    <cdr:sp macro="" textlink="">
      <cdr:nvSpPr>
        <cdr:cNvPr id="2" name="Text Box 11"/>
        <cdr:cNvSpPr txBox="1">
          <a:spLocks xmlns:a="http://schemas.openxmlformats.org/drawingml/2006/main" noChangeArrowheads="1"/>
        </cdr:cNvSpPr>
      </cdr:nvSpPr>
      <cdr:spPr bwMode="auto">
        <a:xfrm xmlns:a="http://schemas.openxmlformats.org/drawingml/2006/main">
          <a:off x="1208328" y="669617"/>
          <a:ext cx="1089567" cy="78483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83%</a:t>
          </a:r>
          <a:r>
            <a:rPr lang="en-CA" dirty="0" smtClean="0"/>
            <a:t>     </a:t>
          </a:r>
          <a:r>
            <a:rPr lang="en-CA" sz="800" dirty="0"/>
            <a:t>(</a:t>
          </a:r>
          <a:r>
            <a:rPr lang="en-CA" sz="800" dirty="0" smtClean="0"/>
            <a:t>n=1577)</a:t>
          </a:r>
          <a:endParaRPr lang="en-CA" sz="800" dirty="0"/>
        </a:p>
        <a:p xmlns:a="http://schemas.openxmlformats.org/drawingml/2006/main">
          <a:r>
            <a:rPr lang="en-CA" sz="1000" dirty="0" smtClean="0"/>
            <a:t>2013: 85%</a:t>
          </a:r>
          <a:r>
            <a:rPr lang="en-CA" sz="800" dirty="0"/>
            <a:t/>
          </a:r>
          <a:br>
            <a:rPr lang="en-CA" sz="800" dirty="0"/>
          </a:br>
          <a:r>
            <a:rPr lang="en-CA" sz="800" dirty="0" smtClean="0"/>
            <a:t>(n=2013)</a:t>
          </a:r>
        </a:p>
      </cdr:txBody>
    </cdr:sp>
  </cdr:relSizeAnchor>
  <cdr:relSizeAnchor xmlns:cdr="http://schemas.openxmlformats.org/drawingml/2006/chartDrawing">
    <cdr:from>
      <cdr:x>0.54828</cdr:x>
      <cdr:y>0.50295</cdr:y>
    </cdr:from>
    <cdr:to>
      <cdr:x>0.67991</cdr:x>
      <cdr:y>0.68194</cdr:y>
    </cdr:to>
    <cdr:sp macro="" textlink="">
      <cdr:nvSpPr>
        <cdr:cNvPr id="3" name="Text Box 32"/>
        <cdr:cNvSpPr txBox="1">
          <a:spLocks xmlns:a="http://schemas.openxmlformats.org/drawingml/2006/main" noChangeArrowheads="1"/>
        </cdr:cNvSpPr>
      </cdr:nvSpPr>
      <cdr:spPr bwMode="auto">
        <a:xfrm xmlns:a="http://schemas.openxmlformats.org/drawingml/2006/main">
          <a:off x="4500851" y="2205253"/>
          <a:ext cx="1080536" cy="78483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9%</a:t>
          </a:r>
          <a:r>
            <a:rPr lang="en-CA" dirty="0" smtClean="0"/>
            <a:t>     </a:t>
          </a:r>
          <a:r>
            <a:rPr lang="en-CA" sz="800" dirty="0"/>
            <a:t>(</a:t>
          </a:r>
          <a:r>
            <a:rPr lang="en-CA" sz="800" dirty="0" smtClean="0"/>
            <a:t>n=178)</a:t>
          </a:r>
        </a:p>
        <a:p xmlns:a="http://schemas.openxmlformats.org/drawingml/2006/main">
          <a:r>
            <a:rPr lang="en-CA" sz="1000" dirty="0" smtClean="0"/>
            <a:t>2013: 8%</a:t>
          </a:r>
          <a:r>
            <a:rPr lang="en-CA" sz="800" dirty="0"/>
            <a:t/>
          </a:r>
          <a:br>
            <a:rPr lang="en-CA" sz="800" dirty="0"/>
          </a:br>
          <a:r>
            <a:rPr lang="en-CA" sz="800" dirty="0" smtClean="0"/>
            <a:t>(n=201)</a:t>
          </a:r>
        </a:p>
      </cdr:txBody>
    </cdr:sp>
  </cdr:relSizeAnchor>
</c:userShapes>
</file>

<file path=ppt/drawings/drawing2.xml><?xml version="1.0" encoding="utf-8"?>
<c:userShapes xmlns:c="http://schemas.openxmlformats.org/drawingml/2006/chart">
  <cdr:relSizeAnchor xmlns:cdr="http://schemas.openxmlformats.org/drawingml/2006/chartDrawing">
    <cdr:from>
      <cdr:x>0.61906</cdr:x>
      <cdr:y>0.94738</cdr:y>
    </cdr:from>
    <cdr:to>
      <cdr:x>1</cdr:x>
      <cdr:y>1</cdr:y>
    </cdr:to>
    <cdr:sp macro="" textlink="">
      <cdr:nvSpPr>
        <cdr:cNvPr id="2" name="Text Box 10"/>
        <cdr:cNvSpPr txBox="1">
          <a:spLocks xmlns:a="http://schemas.openxmlformats.org/drawingml/2006/main" noChangeArrowheads="1"/>
        </cdr:cNvSpPr>
      </cdr:nvSpPr>
      <cdr:spPr bwMode="auto">
        <a:xfrm xmlns:a="http://schemas.openxmlformats.org/drawingml/2006/main">
          <a:off x="4015137" y="4258425"/>
          <a:ext cx="2470723" cy="235303"/>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en-CA" sz="900" b="0" i="1" dirty="0"/>
            <a:t>Mentions </a:t>
          </a:r>
          <a:r>
            <a:rPr lang="en-CA" sz="900" b="0" i="1" dirty="0" smtClean="0"/>
            <a:t>&lt;4% </a:t>
          </a:r>
          <a:r>
            <a:rPr lang="en-CA" sz="900" b="0" i="1" dirty="0"/>
            <a:t>are not shown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58920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992" y="4452944"/>
            <a:ext cx="5606418" cy="4214794"/>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212363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58</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66</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801017" y="152400"/>
            <a:ext cx="1289905" cy="400110"/>
          </a:xfrm>
          <a:prstGeom prst="rect">
            <a:avLst/>
          </a:prstGeom>
          <a:noFill/>
        </p:spPr>
        <p:txBody>
          <a:bodyPr wrap="none" rtlCol="0">
            <a:spAutoFit/>
          </a:bodyPr>
          <a:lstStyle/>
          <a:p>
            <a:r>
              <a:rPr lang="en-US" sz="2000" i="0" dirty="0" smtClean="0">
                <a:solidFill>
                  <a:schemeClr val="tx1"/>
                </a:solidFill>
                <a:effectLst/>
                <a:latin typeface="+mn-lt"/>
              </a:rPr>
              <a:t>NATIONAL</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3.xml"/><Relationship Id="rId5" Type="http://schemas.openxmlformats.org/officeDocument/2006/relationships/chart" Target="../charts/chart37.xml"/><Relationship Id="rId4" Type="http://schemas.openxmlformats.org/officeDocument/2006/relationships/chart" Target="../charts/chart36.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en-US" dirty="0" smtClean="0"/>
              <a:t>2014 Final Year Engineering Student Survey </a:t>
            </a:r>
            <a:br>
              <a:rPr lang="en-US" dirty="0" smtClean="0"/>
            </a:br>
            <a:r>
              <a:rPr lang="en-US" dirty="0" smtClean="0"/>
              <a:t>- National Report</a:t>
            </a:r>
            <a:br>
              <a:rPr lang="en-US" dirty="0" smtClean="0"/>
            </a:br>
            <a:r>
              <a:rPr lang="en-US" sz="2800" dirty="0" smtClean="0"/>
              <a:t>Conducted by Ipsos Reid on behalf of Engineers Canada</a:t>
            </a:r>
            <a:endParaRPr lang="en-US" sz="3200" dirty="0" smtClean="0"/>
          </a:p>
        </p:txBody>
      </p:sp>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April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Pursue Licensure (continued)</a:t>
            </a:r>
          </a:p>
          <a:p>
            <a:pPr>
              <a:lnSpc>
                <a:spcPct val="100000"/>
              </a:lnSpc>
              <a:spcBef>
                <a:spcPts val="600"/>
              </a:spcBef>
            </a:pPr>
            <a:r>
              <a:rPr lang="en-US" sz="1400" dirty="0" smtClean="0"/>
              <a:t>Of those who intend to pursue their licence, the majority plan to do so within one year (60%), of which four in ten will do so within six months (43%).  Two in ten plan to apply after a year (21%) or remain undecided (19%).</a:t>
            </a:r>
          </a:p>
          <a:p>
            <a:pPr>
              <a:lnSpc>
                <a:spcPct val="100000"/>
              </a:lnSpc>
              <a:spcBef>
                <a:spcPts val="600"/>
              </a:spcBef>
            </a:pPr>
            <a:r>
              <a:rPr lang="en-US" sz="1400" dirty="0" smtClean="0"/>
              <a:t>Among those students who plan to wait at least a year to apply for licensure or are unsure, the vast majority (87%) cite the desire to get more required work experience before applying for licensure.</a:t>
            </a:r>
          </a:p>
          <a:p>
            <a:pPr>
              <a:lnSpc>
                <a:spcPct val="100000"/>
              </a:lnSpc>
              <a:spcBef>
                <a:spcPts val="600"/>
              </a:spcBef>
            </a:pPr>
            <a:r>
              <a:rPr lang="en-US" sz="1400" dirty="0" smtClean="0"/>
              <a:t>Upon learning that the fee for the first year of the Engineering-in-Training [EIT] program can be waived if they apply within six months of graduation, </a:t>
            </a:r>
            <a:r>
              <a:rPr lang="en-US" sz="1400" dirty="0"/>
              <a:t>fully nine in </a:t>
            </a:r>
            <a:r>
              <a:rPr lang="en-US" sz="1400" dirty="0" smtClean="0"/>
              <a:t>ten (89%) </a:t>
            </a:r>
            <a:r>
              <a:rPr lang="en-US" sz="1400" dirty="0"/>
              <a:t>students who originally intended on waiting more than six months to apply are now </a:t>
            </a:r>
            <a:r>
              <a:rPr lang="en-US" sz="1400" i="1" dirty="0" smtClean="0"/>
              <a:t>very </a:t>
            </a:r>
            <a:r>
              <a:rPr lang="en-US" sz="1400" dirty="0" smtClean="0"/>
              <a:t>(58%) </a:t>
            </a:r>
            <a:r>
              <a:rPr lang="en-US" sz="1400" dirty="0"/>
              <a:t>or </a:t>
            </a:r>
            <a:r>
              <a:rPr lang="en-US" sz="1400" i="1" dirty="0"/>
              <a:t>somewhat likely </a:t>
            </a:r>
            <a:r>
              <a:rPr lang="en-US" sz="1400" dirty="0" smtClean="0"/>
              <a:t>(31%) to </a:t>
            </a:r>
            <a:r>
              <a:rPr lang="en-US" sz="1400" dirty="0"/>
              <a:t>do so within that timeframe.</a:t>
            </a:r>
          </a:p>
          <a:p>
            <a:pPr lvl="1">
              <a:lnSpc>
                <a:spcPct val="100000"/>
              </a:lnSpc>
              <a:spcBef>
                <a:spcPts val="600"/>
              </a:spcBef>
              <a:buFont typeface="Wingdings" pitchFamily="2" charset="2"/>
              <a:buChar char="Ø"/>
            </a:pPr>
            <a:endParaRPr lang="en-US" sz="1400" dirty="0" smtClean="0"/>
          </a:p>
          <a:p>
            <a:pPr>
              <a:lnSpc>
                <a:spcPct val="100000"/>
              </a:lnSpc>
              <a:spcBef>
                <a:spcPts val="600"/>
              </a:spcBef>
              <a:buFontTx/>
              <a:buNone/>
            </a:pPr>
            <a:r>
              <a:rPr lang="en-US" sz="1600" b="1" dirty="0" smtClean="0"/>
              <a:t>Knowledge of Engineering Profession </a:t>
            </a:r>
          </a:p>
          <a:p>
            <a:pPr>
              <a:lnSpc>
                <a:spcPct val="100000"/>
              </a:lnSpc>
              <a:spcBef>
                <a:spcPts val="600"/>
              </a:spcBef>
            </a:pPr>
            <a:r>
              <a:rPr lang="en-US" sz="1400" dirty="0" smtClean="0"/>
              <a:t>Over eight in ten students (85%) know that engineering is regulated by legislation.   Around one in ten students are unsure (8%) or believe the profession is not regulated (7%).  </a:t>
            </a:r>
          </a:p>
          <a:p>
            <a:pPr>
              <a:lnSpc>
                <a:spcPct val="100000"/>
              </a:lnSpc>
              <a:spcBef>
                <a:spcPts val="600"/>
              </a:spcBef>
            </a:pPr>
            <a:r>
              <a:rPr lang="en-US" sz="1400" dirty="0"/>
              <a:t>Students’ knowledge of the Professional Engineers Act of their respective province is varied, </a:t>
            </a:r>
            <a:r>
              <a:rPr lang="en-US" sz="1400" dirty="0" smtClean="0"/>
              <a:t>one-third </a:t>
            </a:r>
            <a:r>
              <a:rPr lang="en-US" sz="1400" dirty="0"/>
              <a:t>report having a fair amount of </a:t>
            </a:r>
            <a:r>
              <a:rPr lang="en-US" sz="1400" dirty="0" smtClean="0"/>
              <a:t>knowledge (34%), half </a:t>
            </a:r>
            <a:r>
              <a:rPr lang="en-US" sz="1400" dirty="0"/>
              <a:t>say they know just a little </a:t>
            </a:r>
            <a:r>
              <a:rPr lang="en-US" sz="1400" dirty="0" smtClean="0"/>
              <a:t>(48%) while </a:t>
            </a:r>
            <a:r>
              <a:rPr lang="en-US" sz="1400" dirty="0"/>
              <a:t>very few know a </a:t>
            </a:r>
            <a:r>
              <a:rPr lang="en-US" sz="1400" dirty="0" smtClean="0"/>
              <a:t>lot (3%).  </a:t>
            </a:r>
            <a:r>
              <a:rPr lang="en-US" sz="1400" dirty="0"/>
              <a:t>Around one in ten have heard of </a:t>
            </a:r>
            <a:r>
              <a:rPr lang="en-US" sz="1400" dirty="0" smtClean="0"/>
              <a:t>it, </a:t>
            </a:r>
            <a:r>
              <a:rPr lang="en-US" sz="1400" dirty="0"/>
              <a:t>but know nothing about </a:t>
            </a:r>
            <a:r>
              <a:rPr lang="en-US" sz="1400" dirty="0" smtClean="0"/>
              <a:t>it</a:t>
            </a:r>
            <a:r>
              <a:rPr lang="en-US" sz="1400" dirty="0"/>
              <a:t> (13%)</a:t>
            </a:r>
            <a:r>
              <a:rPr lang="en-US" sz="1400" dirty="0" smtClean="0"/>
              <a:t> </a:t>
            </a:r>
            <a:r>
              <a:rPr lang="en-US" sz="1400" dirty="0"/>
              <a:t>and only 2% have never heard of the Act. </a:t>
            </a:r>
          </a:p>
          <a:p>
            <a:pPr>
              <a:lnSpc>
                <a:spcPct val="100000"/>
              </a:lnSpc>
              <a:spcBef>
                <a:spcPts val="600"/>
              </a:spcBef>
            </a:pPr>
            <a:r>
              <a:rPr lang="en-US" sz="1400" dirty="0" smtClean="0"/>
              <a:t>The vast majority of students know that a </a:t>
            </a:r>
            <a:r>
              <a:rPr lang="en-US" sz="1400" dirty="0" err="1" smtClean="0"/>
              <a:t>licence</a:t>
            </a:r>
            <a:r>
              <a:rPr lang="en-US" sz="1400" dirty="0" smtClean="0"/>
              <a:t> is required to perform engineering work independently (85%), while closer to three-quarters are correct that a </a:t>
            </a:r>
            <a:r>
              <a:rPr lang="en-US" sz="1400" dirty="0" err="1" smtClean="0"/>
              <a:t>licence</a:t>
            </a:r>
            <a:r>
              <a:rPr lang="en-US" sz="1400" dirty="0" smtClean="0"/>
              <a:t> is required to use the title ‘Engineer’ (74%) or that it is </a:t>
            </a:r>
            <a:r>
              <a:rPr lang="en-US" sz="1400" u="sng" dirty="0" smtClean="0"/>
              <a:t>not</a:t>
            </a:r>
            <a:r>
              <a:rPr lang="en-US" sz="1400" dirty="0" smtClean="0"/>
              <a:t> required to practice engineering work under the supervision of a </a:t>
            </a:r>
            <a:r>
              <a:rPr lang="en-US" sz="1400" dirty="0" err="1" smtClean="0"/>
              <a:t>P.Eng</a:t>
            </a:r>
            <a:r>
              <a:rPr lang="en-US" sz="1400" dirty="0" smtClean="0"/>
              <a:t> (77%).</a:t>
            </a:r>
          </a:p>
          <a:p>
            <a:pPr>
              <a:lnSpc>
                <a:spcPct val="100000"/>
              </a:lnSpc>
              <a:spcBef>
                <a:spcPts val="600"/>
              </a:spcBef>
            </a:pPr>
            <a:endParaRPr lang="en-US" sz="1400"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30988957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en-US" sz="1600" b="1" dirty="0" smtClean="0">
                <a:solidFill>
                  <a:srgbClr val="1F497D"/>
                </a:solidFill>
              </a:rPr>
              <a:t>Knowledge of Engineering Profession  </a:t>
            </a:r>
            <a:r>
              <a:rPr lang="en-US" sz="1600" dirty="0" smtClean="0">
                <a:solidFill>
                  <a:srgbClr val="1F497D"/>
                </a:solidFill>
              </a:rPr>
              <a:t>(continued)</a:t>
            </a:r>
          </a:p>
          <a:p>
            <a:pPr lvl="0">
              <a:lnSpc>
                <a:spcPct val="100000"/>
              </a:lnSpc>
              <a:spcBef>
                <a:spcPts val="600"/>
              </a:spcBef>
            </a:pPr>
            <a:r>
              <a:rPr lang="en-US" sz="1400" dirty="0" smtClean="0">
                <a:solidFill>
                  <a:srgbClr val="1F497D"/>
                </a:solidFill>
              </a:rPr>
              <a:t>Nine in ten students are able to correctly identify that their respective provincial engineering association is responsible for licensing engineers (90%) and that it also regulates the practice of professional engineers (82%). Comparatively, seven in ten students know that CEAB is the organization that accredits University engineering programs (74%).   </a:t>
            </a:r>
          </a:p>
          <a:p>
            <a:pPr lvl="0">
              <a:lnSpc>
                <a:spcPct val="100000"/>
              </a:lnSpc>
              <a:spcBef>
                <a:spcPts val="600"/>
              </a:spcBef>
            </a:pPr>
            <a:r>
              <a:rPr lang="en-US" sz="1400" dirty="0" smtClean="0">
                <a:solidFill>
                  <a:srgbClr val="1F497D"/>
                </a:solidFill>
              </a:rPr>
              <a:t>Students </a:t>
            </a:r>
            <a:r>
              <a:rPr lang="en-US" sz="1400" dirty="0">
                <a:solidFill>
                  <a:srgbClr val="1F497D"/>
                </a:solidFill>
              </a:rPr>
              <a:t>are less certain about which organization licenses companies offering engineering services, just over half believe it is the respective provincial engineering </a:t>
            </a:r>
            <a:r>
              <a:rPr lang="en-US" sz="1400" dirty="0" smtClean="0">
                <a:solidFill>
                  <a:srgbClr val="1F497D"/>
                </a:solidFill>
              </a:rPr>
              <a:t>association (53%), while </a:t>
            </a:r>
            <a:r>
              <a:rPr lang="en-US" sz="1400" dirty="0">
                <a:solidFill>
                  <a:srgbClr val="1F497D"/>
                </a:solidFill>
              </a:rPr>
              <a:t>three in ten think it is CEAB </a:t>
            </a:r>
            <a:r>
              <a:rPr lang="en-US" sz="1400" dirty="0" smtClean="0">
                <a:solidFill>
                  <a:srgbClr val="1F497D"/>
                </a:solidFill>
              </a:rPr>
              <a:t>(30%) and </a:t>
            </a:r>
            <a:r>
              <a:rPr lang="en-US" sz="1400" dirty="0">
                <a:solidFill>
                  <a:srgbClr val="1F497D"/>
                </a:solidFill>
              </a:rPr>
              <a:t>one quarter don’t </a:t>
            </a:r>
            <a:r>
              <a:rPr lang="en-US" sz="1400" dirty="0" smtClean="0">
                <a:solidFill>
                  <a:srgbClr val="1F497D"/>
                </a:solidFill>
              </a:rPr>
              <a:t>know (24%).</a:t>
            </a:r>
            <a:endParaRPr lang="en-US" sz="1400" dirty="0">
              <a:solidFill>
                <a:srgbClr val="1F497D"/>
              </a:solidFill>
            </a:endParaRPr>
          </a:p>
          <a:p>
            <a:pPr>
              <a:lnSpc>
                <a:spcPct val="100000"/>
              </a:lnSpc>
              <a:spcBef>
                <a:spcPts val="600"/>
              </a:spcBef>
              <a:buFontTx/>
              <a:buNone/>
            </a:pPr>
            <a:endParaRPr lang="en-US" sz="1600" b="1" dirty="0" smtClean="0"/>
          </a:p>
          <a:p>
            <a:pPr>
              <a:lnSpc>
                <a:spcPct val="100000"/>
              </a:lnSpc>
              <a:spcBef>
                <a:spcPts val="600"/>
              </a:spcBef>
              <a:buFontTx/>
              <a:buNone/>
            </a:pPr>
            <a:r>
              <a:rPr lang="en-US" sz="1600" b="1" dirty="0" smtClean="0"/>
              <a:t>Appetite for Career Assessment Tool</a:t>
            </a:r>
          </a:p>
          <a:p>
            <a:pPr lvl="0" fontAlgn="auto">
              <a:spcBef>
                <a:spcPts val="600"/>
              </a:spcBef>
              <a:spcAft>
                <a:spcPts val="0"/>
              </a:spcAft>
              <a:defRPr/>
            </a:pPr>
            <a:r>
              <a:rPr lang="en-US" sz="1400" dirty="0">
                <a:solidFill>
                  <a:srgbClr val="1F497D"/>
                </a:solidFill>
              </a:rPr>
              <a:t>At nearly nine in </a:t>
            </a:r>
            <a:r>
              <a:rPr lang="en-US" sz="1400" dirty="0" smtClean="0">
                <a:solidFill>
                  <a:srgbClr val="1F497D"/>
                </a:solidFill>
              </a:rPr>
              <a:t>ten (86%), </a:t>
            </a:r>
            <a:r>
              <a:rPr lang="en-US" sz="1400" dirty="0">
                <a:solidFill>
                  <a:srgbClr val="1F497D"/>
                </a:solidFill>
              </a:rPr>
              <a:t>the vast majority of students think it would have been </a:t>
            </a:r>
            <a:r>
              <a:rPr lang="en-US" sz="1400" i="1" dirty="0" smtClean="0">
                <a:solidFill>
                  <a:srgbClr val="1F497D"/>
                </a:solidFill>
              </a:rPr>
              <a:t>very</a:t>
            </a:r>
            <a:r>
              <a:rPr lang="en-US" sz="1400" dirty="0" smtClean="0">
                <a:solidFill>
                  <a:srgbClr val="1F497D"/>
                </a:solidFill>
              </a:rPr>
              <a:t> (47%) or </a:t>
            </a:r>
            <a:r>
              <a:rPr lang="en-US" sz="1400" i="1" dirty="0" smtClean="0">
                <a:solidFill>
                  <a:srgbClr val="1F497D"/>
                </a:solidFill>
              </a:rPr>
              <a:t>somewhat</a:t>
            </a:r>
            <a:r>
              <a:rPr lang="en-US" sz="1400" dirty="0" smtClean="0">
                <a:solidFill>
                  <a:srgbClr val="1F497D"/>
                </a:solidFill>
              </a:rPr>
              <a:t> </a:t>
            </a:r>
            <a:r>
              <a:rPr lang="en-US" sz="1400" i="1" dirty="0" smtClean="0">
                <a:solidFill>
                  <a:srgbClr val="1F497D"/>
                </a:solidFill>
              </a:rPr>
              <a:t>helpful </a:t>
            </a:r>
            <a:r>
              <a:rPr lang="en-US" sz="1400" dirty="0" smtClean="0">
                <a:solidFill>
                  <a:srgbClr val="1F497D"/>
                </a:solidFill>
              </a:rPr>
              <a:t>(38%) </a:t>
            </a:r>
            <a:r>
              <a:rPr lang="en-US" sz="1400" dirty="0">
                <a:solidFill>
                  <a:srgbClr val="1F497D"/>
                </a:solidFill>
              </a:rPr>
              <a:t>to have had a tool in high school that would help determine if they would have been a good fit for engineering </a:t>
            </a:r>
            <a:r>
              <a:rPr lang="en-US" sz="1400" dirty="0" smtClean="0">
                <a:solidFill>
                  <a:srgbClr val="1F497D"/>
                </a:solidFill>
              </a:rPr>
              <a:t>studies.</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An identical proportion of students</a:t>
            </a:r>
            <a:r>
              <a:rPr lang="en-US" sz="1400" dirty="0">
                <a:solidFill>
                  <a:srgbClr val="1F497D"/>
                </a:solidFill>
              </a:rPr>
              <a:t> (86%)</a:t>
            </a:r>
            <a:r>
              <a:rPr lang="en-US" sz="1400" dirty="0" smtClean="0">
                <a:solidFill>
                  <a:srgbClr val="1F497D"/>
                </a:solidFill>
              </a:rPr>
              <a:t> feel </a:t>
            </a:r>
            <a:r>
              <a:rPr lang="en-US" sz="1400" dirty="0">
                <a:solidFill>
                  <a:srgbClr val="1F497D"/>
                </a:solidFill>
              </a:rPr>
              <a:t>that a career assessment would </a:t>
            </a:r>
            <a:r>
              <a:rPr lang="en-US" sz="1400" dirty="0" smtClean="0">
                <a:solidFill>
                  <a:srgbClr val="1F497D"/>
                </a:solidFill>
              </a:rPr>
              <a:t>be </a:t>
            </a:r>
            <a:r>
              <a:rPr lang="en-US" sz="1400" dirty="0">
                <a:solidFill>
                  <a:srgbClr val="1F497D"/>
                </a:solidFill>
              </a:rPr>
              <a:t>helpful, of which nearly half indicate it would be </a:t>
            </a:r>
            <a:r>
              <a:rPr lang="en-US" sz="1400" i="1" dirty="0">
                <a:solidFill>
                  <a:srgbClr val="1F497D"/>
                </a:solidFill>
              </a:rPr>
              <a:t>very </a:t>
            </a:r>
            <a:r>
              <a:rPr lang="en-US" sz="1400" i="1" dirty="0" smtClean="0">
                <a:solidFill>
                  <a:srgbClr val="1F497D"/>
                </a:solidFill>
              </a:rPr>
              <a:t>helpful </a:t>
            </a:r>
            <a:r>
              <a:rPr lang="en-US" sz="1400" dirty="0" smtClean="0">
                <a:solidFill>
                  <a:srgbClr val="1F497D"/>
                </a:solidFill>
              </a:rPr>
              <a:t>(45%) and slightly fewer </a:t>
            </a:r>
            <a:r>
              <a:rPr lang="en-US" sz="1400" i="1" dirty="0" smtClean="0">
                <a:solidFill>
                  <a:srgbClr val="1F497D"/>
                </a:solidFill>
              </a:rPr>
              <a:t>somewhat helpful</a:t>
            </a:r>
            <a:r>
              <a:rPr lang="en-US" sz="1400" dirty="0" smtClean="0">
                <a:solidFill>
                  <a:srgbClr val="1F497D"/>
                </a:solidFill>
              </a:rPr>
              <a:t> (41%). </a:t>
            </a:r>
          </a:p>
          <a:p>
            <a:pPr fontAlgn="auto">
              <a:lnSpc>
                <a:spcPct val="100000"/>
              </a:lnSpc>
              <a:spcBef>
                <a:spcPts val="600"/>
              </a:spcBef>
              <a:spcAft>
                <a:spcPts val="0"/>
              </a:spcAft>
              <a:defRPr/>
            </a:pPr>
            <a:r>
              <a:rPr lang="en-US" sz="1400" dirty="0" smtClean="0">
                <a:solidFill>
                  <a:srgbClr val="1F497D"/>
                </a:solidFill>
              </a:rPr>
              <a:t>Most </a:t>
            </a:r>
            <a:r>
              <a:rPr lang="en-US" sz="1400" dirty="0">
                <a:solidFill>
                  <a:srgbClr val="1F497D"/>
                </a:solidFill>
              </a:rPr>
              <a:t>students feel that a career assessment tool would be most helpful in their 3</a:t>
            </a:r>
            <a:r>
              <a:rPr lang="en-US" sz="1400" baseline="30000" dirty="0">
                <a:solidFill>
                  <a:srgbClr val="1F497D"/>
                </a:solidFill>
              </a:rPr>
              <a:t>rd</a:t>
            </a:r>
            <a:r>
              <a:rPr lang="en-US" sz="1400" dirty="0">
                <a:solidFill>
                  <a:srgbClr val="1F497D"/>
                </a:solidFill>
              </a:rPr>
              <a:t> year of </a:t>
            </a:r>
            <a:r>
              <a:rPr lang="en-US" sz="1400" dirty="0" smtClean="0">
                <a:solidFill>
                  <a:srgbClr val="1F497D"/>
                </a:solidFill>
              </a:rPr>
              <a:t>school (44%), </a:t>
            </a:r>
            <a:r>
              <a:rPr lang="en-US" sz="1400" dirty="0">
                <a:solidFill>
                  <a:srgbClr val="1F497D"/>
                </a:solidFill>
              </a:rPr>
              <a:t>followed by around one quarter who mention either their 2</a:t>
            </a:r>
            <a:r>
              <a:rPr lang="en-US" sz="1400" baseline="30000" dirty="0">
                <a:solidFill>
                  <a:srgbClr val="1F497D"/>
                </a:solidFill>
              </a:rPr>
              <a:t>nd</a:t>
            </a:r>
            <a:r>
              <a:rPr lang="en-US" sz="1400" dirty="0">
                <a:solidFill>
                  <a:srgbClr val="1F497D"/>
                </a:solidFill>
              </a:rPr>
              <a:t> </a:t>
            </a:r>
            <a:r>
              <a:rPr lang="en-US" sz="1400" dirty="0" smtClean="0">
                <a:solidFill>
                  <a:srgbClr val="1F497D"/>
                </a:solidFill>
              </a:rPr>
              <a:t>year (24%) </a:t>
            </a:r>
            <a:r>
              <a:rPr lang="en-US" sz="1400" dirty="0">
                <a:solidFill>
                  <a:srgbClr val="1F497D"/>
                </a:solidFill>
              </a:rPr>
              <a:t>or 4</a:t>
            </a:r>
            <a:r>
              <a:rPr lang="en-US" sz="1400" baseline="30000" dirty="0">
                <a:solidFill>
                  <a:srgbClr val="1F497D"/>
                </a:solidFill>
              </a:rPr>
              <a:t>th</a:t>
            </a:r>
            <a:r>
              <a:rPr lang="en-US" sz="1400" dirty="0">
                <a:solidFill>
                  <a:srgbClr val="1F497D"/>
                </a:solidFill>
              </a:rPr>
              <a:t> </a:t>
            </a:r>
            <a:r>
              <a:rPr lang="en-US" sz="1400" dirty="0" smtClean="0">
                <a:solidFill>
                  <a:srgbClr val="1F497D"/>
                </a:solidFill>
              </a:rPr>
              <a:t>year (23%), </a:t>
            </a:r>
            <a:r>
              <a:rPr lang="en-US" sz="1400" dirty="0">
                <a:solidFill>
                  <a:srgbClr val="1F497D"/>
                </a:solidFill>
              </a:rPr>
              <a:t>while only one in ten mention 1</a:t>
            </a:r>
            <a:r>
              <a:rPr lang="en-US" sz="1400" baseline="30000" dirty="0">
                <a:solidFill>
                  <a:srgbClr val="1F497D"/>
                </a:solidFill>
              </a:rPr>
              <a:t>st</a:t>
            </a:r>
            <a:r>
              <a:rPr lang="en-US" sz="1400" dirty="0">
                <a:solidFill>
                  <a:srgbClr val="1F497D"/>
                </a:solidFill>
              </a:rPr>
              <a:t> </a:t>
            </a:r>
            <a:r>
              <a:rPr lang="en-US" sz="1400" dirty="0" smtClean="0">
                <a:solidFill>
                  <a:srgbClr val="1F497D"/>
                </a:solidFill>
              </a:rPr>
              <a:t>year (10%).</a:t>
            </a:r>
            <a:endParaRPr lang="en-US" sz="1400" dirty="0">
              <a:solidFill>
                <a:srgbClr val="1F497D"/>
              </a:solidFill>
            </a:endParaRPr>
          </a:p>
          <a:p>
            <a:pPr fontAlgn="auto">
              <a:lnSpc>
                <a:spcPct val="100000"/>
              </a:lnSpc>
              <a:spcBef>
                <a:spcPts val="600"/>
              </a:spcBef>
              <a:spcAft>
                <a:spcPts val="0"/>
              </a:spcAft>
              <a:defRPr/>
            </a:pPr>
            <a:r>
              <a:rPr lang="en-US" sz="1400" dirty="0">
                <a:solidFill>
                  <a:srgbClr val="1F497D"/>
                </a:solidFill>
              </a:rPr>
              <a:t>Only </a:t>
            </a:r>
            <a:r>
              <a:rPr lang="en-US" sz="1400" dirty="0" smtClean="0">
                <a:solidFill>
                  <a:srgbClr val="1F497D"/>
                </a:solidFill>
              </a:rPr>
              <a:t>4% of students report </a:t>
            </a:r>
            <a:r>
              <a:rPr lang="en-US" sz="1400" dirty="0">
                <a:solidFill>
                  <a:srgbClr val="1F497D"/>
                </a:solidFill>
              </a:rPr>
              <a:t>being aware of Engineers Canada’s Career Focus program.</a:t>
            </a:r>
          </a:p>
          <a:p>
            <a:pPr lvl="0" fontAlgn="auto">
              <a:lnSpc>
                <a:spcPct val="100000"/>
              </a:lnSpc>
              <a:spcBef>
                <a:spcPts val="600"/>
              </a:spcBef>
              <a:spcAft>
                <a:spcPts val="0"/>
              </a:spcAft>
              <a:defRPr/>
            </a:pPr>
            <a:endParaRPr lang="en-US" sz="1400" dirty="0">
              <a:solidFill>
                <a:srgbClr val="1F497D"/>
              </a:solidFill>
            </a:endParaRPr>
          </a:p>
          <a:p>
            <a:pPr>
              <a:lnSpc>
                <a:spcPct val="100000"/>
              </a:lnSpc>
              <a:spcBef>
                <a:spcPts val="600"/>
              </a:spcBef>
              <a:buFontTx/>
              <a:buNone/>
            </a:pPr>
            <a:endParaRPr lang="en-US" sz="1600" b="1"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11</a:t>
            </a:fld>
            <a:endParaRPr lang="en-US" dirty="0"/>
          </a:p>
        </p:txBody>
      </p:sp>
    </p:spTree>
    <p:extLst>
      <p:ext uri="{BB962C8B-B14F-4D97-AF65-F5344CB8AC3E}">
        <p14:creationId xmlns:p14="http://schemas.microsoft.com/office/powerpoint/2010/main" val="38138354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bwMode="auto">
          <a:xfrm>
            <a:off x="144463" y="2686050"/>
            <a:ext cx="4416425" cy="1495425"/>
          </a:xfrm>
          <a:noFill/>
          <a:ln>
            <a:miter lim="800000"/>
            <a:headEnd/>
            <a:tailEnd/>
          </a:ln>
        </p:spPr>
        <p:txBody>
          <a:bodyPr vert="horz" numCol="1" compatLnSpc="1">
            <a:prstTxWarp prst="textNoShape">
              <a:avLst/>
            </a:prstTxWarp>
          </a:bodyPr>
          <a:lstStyle/>
          <a:p>
            <a:r>
              <a:rPr lang="en-US" dirty="0" smtClean="0"/>
              <a:t>Future Plans</a:t>
            </a:r>
          </a:p>
        </p:txBody>
      </p:sp>
      <p:sp>
        <p:nvSpPr>
          <p:cNvPr id="8499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4807A98-4956-443B-A52B-7CE4931C7152}"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tagon 46"/>
          <p:cNvSpPr/>
          <p:nvPr/>
        </p:nvSpPr>
        <p:spPr>
          <a:xfrm>
            <a:off x="206354" y="3740941"/>
            <a:ext cx="3702289" cy="1325880"/>
          </a:xfrm>
          <a:prstGeom prst="homePlate">
            <a:avLst>
              <a:gd name="adj" fmla="val 32236"/>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aphicFrame>
        <p:nvGraphicFramePr>
          <p:cNvPr id="44" name="Object 3"/>
          <p:cNvGraphicFramePr>
            <a:graphicFrameLocks noGrp="1" noChangeAspect="1"/>
          </p:cNvGraphicFramePr>
          <p:nvPr>
            <p:ph idx="1"/>
            <p:extLst>
              <p:ext uri="{D42A27DB-BD31-4B8C-83A1-F6EECF244321}">
                <p14:modId xmlns:p14="http://schemas.microsoft.com/office/powerpoint/2010/main" val="331300497"/>
              </p:ext>
            </p:extLst>
          </p:nvPr>
        </p:nvGraphicFramePr>
        <p:xfrm>
          <a:off x="184150" y="2020580"/>
          <a:ext cx="4584700" cy="4276824"/>
        </p:xfrm>
        <a:graphic>
          <a:graphicData uri="http://schemas.openxmlformats.org/drawingml/2006/chart">
            <c:chart xmlns:c="http://schemas.openxmlformats.org/drawingml/2006/chart" xmlns:r="http://schemas.openxmlformats.org/officeDocument/2006/relationships" r:id="rId3"/>
          </a:graphicData>
        </a:graphic>
      </p:graphicFrame>
      <p:sp>
        <p:nvSpPr>
          <p:cNvPr id="1049" name="Text Box 29"/>
          <p:cNvSpPr txBox="1">
            <a:spLocks noChangeArrowheads="1"/>
          </p:cNvSpPr>
          <p:nvPr/>
        </p:nvSpPr>
        <p:spPr bwMode="auto">
          <a:xfrm>
            <a:off x="4895850" y="1866692"/>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Educational Intentions</a:t>
            </a:r>
          </a:p>
        </p:txBody>
      </p:sp>
      <p:sp>
        <p:nvSpPr>
          <p:cNvPr id="1028" name="Rectangle 2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Plans After Graduation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1893122993"/>
              </p:ext>
            </p:extLst>
          </p:nvPr>
        </p:nvGraphicFramePr>
        <p:xfrm>
          <a:off x="5559425" y="1866693"/>
          <a:ext cx="3584575" cy="42478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1"/>
          <p:cNvSpPr txBox="1">
            <a:spLocks noChangeArrowheads="1"/>
          </p:cNvSpPr>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Which of the following best describes your current plans after you graduate? Base: </a:t>
            </a:r>
            <a:r>
              <a:rPr lang="en-US" sz="800" dirty="0" smtClean="0">
                <a:solidFill>
                  <a:schemeClr val="tx1"/>
                </a:solidFill>
                <a:latin typeface="+mj-lt"/>
              </a:rPr>
              <a:t>All  respondents 2013 (n=2501); 2014 (n=2046) </a:t>
            </a:r>
            <a:br>
              <a:rPr lang="en-US" sz="800" dirty="0" smtClean="0">
                <a:solidFill>
                  <a:schemeClr val="tx1"/>
                </a:solidFill>
                <a:latin typeface="+mj-lt"/>
              </a:rPr>
            </a:br>
            <a:r>
              <a:rPr lang="en-US" sz="800" dirty="0" smtClean="0">
                <a:solidFill>
                  <a:schemeClr val="tx1"/>
                </a:solidFill>
                <a:latin typeface="+mj-lt"/>
              </a:rPr>
              <a:t>Q13</a:t>
            </a:r>
            <a:r>
              <a:rPr lang="en-US" sz="800" dirty="0">
                <a:solidFill>
                  <a:schemeClr val="tx1"/>
                </a:solidFill>
                <a:latin typeface="+mj-lt"/>
              </a:rPr>
              <a:t>. Which of the following best describes the education you plan to pursue? Base: </a:t>
            </a:r>
            <a:r>
              <a:rPr lang="en-US" sz="800" dirty="0" smtClean="0">
                <a:solidFill>
                  <a:schemeClr val="tx1"/>
                </a:solidFill>
                <a:latin typeface="+mj-lt"/>
              </a:rPr>
              <a:t> respondents </a:t>
            </a:r>
            <a:r>
              <a:rPr lang="en-US" sz="800" dirty="0">
                <a:solidFill>
                  <a:schemeClr val="tx1"/>
                </a:solidFill>
                <a:latin typeface="+mj-lt"/>
              </a:rPr>
              <a:t>who said “more education” in Q12, </a:t>
            </a:r>
            <a:r>
              <a:rPr lang="en-US" sz="800" dirty="0" smtClean="0">
                <a:solidFill>
                  <a:schemeClr val="tx1"/>
                </a:solidFill>
                <a:latin typeface="+mj-lt"/>
              </a:rPr>
              <a:t>2013 (n=398); 2014 (n=355)</a:t>
            </a:r>
            <a:endParaRPr lang="en-CA" sz="800" dirty="0">
              <a:solidFill>
                <a:schemeClr val="tx1"/>
              </a:solidFill>
              <a:latin typeface="+mj-lt"/>
            </a:endParaRPr>
          </a:p>
        </p:txBody>
      </p:sp>
      <p:sp>
        <p:nvSpPr>
          <p:cNvPr id="1048" name="Text Box 28"/>
          <p:cNvSpPr txBox="1">
            <a:spLocks noChangeArrowheads="1"/>
          </p:cNvSpPr>
          <p:nvPr/>
        </p:nvSpPr>
        <p:spPr bwMode="auto">
          <a:xfrm>
            <a:off x="644525" y="1866692"/>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Current Plans After Graduation</a:t>
            </a:r>
          </a:p>
        </p:txBody>
      </p:sp>
      <p:sp>
        <p:nvSpPr>
          <p:cNvPr id="43" name="Content Placeholder 25"/>
          <p:cNvSpPr txBox="1">
            <a:spLocks/>
          </p:cNvSpPr>
          <p:nvPr/>
        </p:nvSpPr>
        <p:spPr>
          <a:xfrm>
            <a:off x="301625" y="701498"/>
            <a:ext cx="8580092" cy="115416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en-US" sz="1400" b="0" dirty="0" smtClean="0">
                <a:solidFill>
                  <a:schemeClr val="tx1"/>
                </a:solidFill>
                <a:latin typeface="+mj-lt"/>
              </a:rPr>
              <a:t>At three quarters, the vast majority of students intend on going into the workforce after graduation, lower than in 2013, while around two in ten plan to pursue more education.  </a:t>
            </a:r>
          </a:p>
          <a:p>
            <a:pPr marL="182563"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who plan to further their education, fully three quarters plan to pursue a graduate degree in engineering, while around one in ten plan to pursue </a:t>
            </a:r>
            <a:r>
              <a:rPr lang="en-US" sz="1400" b="0" dirty="0">
                <a:solidFill>
                  <a:srgbClr val="1F497D"/>
                </a:solidFill>
                <a:latin typeface="Calibri"/>
              </a:rPr>
              <a:t>another professional </a:t>
            </a:r>
            <a:r>
              <a:rPr lang="en-US" sz="1400" b="0" dirty="0" smtClean="0">
                <a:solidFill>
                  <a:srgbClr val="1F497D"/>
                </a:solidFill>
                <a:latin typeface="Calibri"/>
              </a:rPr>
              <a:t>degree, </a:t>
            </a:r>
            <a:r>
              <a:rPr lang="en-US" sz="1400" b="0" dirty="0">
                <a:solidFill>
                  <a:srgbClr val="1F497D"/>
                </a:solidFill>
                <a:latin typeface="Calibri"/>
              </a:rPr>
              <a:t>a graduate degree in another </a:t>
            </a:r>
            <a:r>
              <a:rPr lang="en-US" sz="1400" b="0" dirty="0" smtClean="0">
                <a:solidFill>
                  <a:srgbClr val="1F497D"/>
                </a:solidFill>
                <a:latin typeface="Calibri"/>
              </a:rPr>
              <a:t>area or an MBA.  Compared to 2013, students are less likely to plan to pursue an MBA after graduation.</a:t>
            </a:r>
            <a:endParaRPr lang="en-US" sz="1400" b="0" dirty="0">
              <a:solidFill>
                <a:schemeClr val="tx1"/>
              </a:solidFill>
              <a:latin typeface="+mj-lt"/>
            </a:endParaRPr>
          </a:p>
        </p:txBody>
      </p:sp>
      <p:graphicFrame>
        <p:nvGraphicFramePr>
          <p:cNvPr id="23" name="Table 22"/>
          <p:cNvGraphicFramePr>
            <a:graphicFrameLocks noGrp="1"/>
          </p:cNvGraphicFramePr>
          <p:nvPr>
            <p:extLst>
              <p:ext uri="{D42A27DB-BD31-4B8C-83A1-F6EECF244321}">
                <p14:modId xmlns:p14="http://schemas.microsoft.com/office/powerpoint/2010/main" val="293542443"/>
              </p:ext>
            </p:extLst>
          </p:nvPr>
        </p:nvGraphicFramePr>
        <p:xfrm>
          <a:off x="-166255" y="2523154"/>
          <a:ext cx="1372238" cy="3733140"/>
        </p:xfrm>
        <a:graphic>
          <a:graphicData uri="http://schemas.openxmlformats.org/drawingml/2006/table">
            <a:tbl>
              <a:tblPr/>
              <a:tblGrid>
                <a:gridCol w="1372238"/>
              </a:tblGrid>
              <a:tr h="622190">
                <a:tc>
                  <a:txBody>
                    <a:bodyPr/>
                    <a:lstStyle/>
                    <a:p>
                      <a:pPr algn="r" fontAlgn="b"/>
                      <a:r>
                        <a:rPr lang="en-US" sz="1300" b="1" i="0" u="none" strike="noStrike" dirty="0" smtClean="0">
                          <a:latin typeface="+mn-lt"/>
                        </a:rPr>
                        <a:t>Go</a:t>
                      </a:r>
                      <a:r>
                        <a:rPr lang="en-US" sz="1300" b="1" i="0" u="none" strike="noStrike" baseline="0" dirty="0" smtClean="0">
                          <a:latin typeface="+mn-lt"/>
                        </a:rPr>
                        <a:t> into the workforce</a:t>
                      </a:r>
                      <a:endParaRPr lang="en-US" sz="130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smtClean="0">
                          <a:solidFill>
                            <a:schemeClr val="tx2"/>
                          </a:solidFill>
                          <a:latin typeface="Arial Narrow" pitchFamily="34" charset="0"/>
                        </a:rPr>
                        <a:t>(n=1541)</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(n=1946)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en-US" sz="1300" b="1" i="0" u="none" strike="noStrike" dirty="0" smtClean="0">
                          <a:latin typeface="+mn-lt"/>
                        </a:rPr>
                        <a:t>Pursue more education</a:t>
                      </a:r>
                      <a:endParaRPr lang="en-US" sz="13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smtClean="0">
                          <a:solidFill>
                            <a:schemeClr val="tx2"/>
                          </a:solidFill>
                          <a:latin typeface="Arial Narrow" pitchFamily="34" charset="0"/>
                        </a:rPr>
                        <a:t>(n=355)</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latin typeface="Arial Narrow" pitchFamily="34" charset="0"/>
                        </a:rPr>
                        <a:t> </a:t>
                      </a:r>
                      <a:r>
                        <a:rPr lang="en-US" sz="900" b="0" i="0" u="none" strike="noStrike" dirty="0" smtClean="0">
                          <a:solidFill>
                            <a:schemeClr val="tx2"/>
                          </a:solidFill>
                          <a:latin typeface="Arial Narrow" pitchFamily="34" charset="0"/>
                        </a:rPr>
                        <a:t>(n=404)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en-US" sz="1300" b="1" i="0" u="none" strike="noStrike" dirty="0" smtClean="0">
                          <a:latin typeface="+mn-lt"/>
                        </a:rPr>
                        <a:t>Don’t know/ Unsure</a:t>
                      </a:r>
                      <a:endParaRPr lang="en-US" sz="13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(n=102)</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(n=105)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8218593"/>
              </p:ext>
            </p:extLst>
          </p:nvPr>
        </p:nvGraphicFramePr>
        <p:xfrm>
          <a:off x="3986784" y="2138480"/>
          <a:ext cx="3288291" cy="3873439"/>
        </p:xfrm>
        <a:graphic>
          <a:graphicData uri="http://schemas.openxmlformats.org/drawingml/2006/table">
            <a:tbl>
              <a:tblPr/>
              <a:tblGrid>
                <a:gridCol w="3288291"/>
              </a:tblGrid>
              <a:tr h="507471">
                <a:tc>
                  <a:txBody>
                    <a:bodyPr/>
                    <a:lstStyle/>
                    <a:p>
                      <a:pPr algn="r" fontAlgn="ctr"/>
                      <a:r>
                        <a:rPr lang="en-US" sz="1200" b="1" i="0" u="none" strike="noStrike" kern="1200" dirty="0">
                          <a:solidFill>
                            <a:schemeClr val="tx1"/>
                          </a:solidFill>
                          <a:latin typeface="+mn-lt"/>
                          <a:ea typeface="+mn-ea"/>
                          <a:cs typeface="+mn-cs"/>
                        </a:rPr>
                        <a:t>Pursue a graduate degree in engineering</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00449">
                <a:tc>
                  <a:txBody>
                    <a:bodyPr/>
                    <a:lstStyle/>
                    <a:p>
                      <a:pPr algn="r" fontAlgn="b"/>
                      <a:r>
                        <a:rPr lang="en-US" sz="800" b="0" i="0" u="none" strike="noStrike" dirty="0" smtClean="0">
                          <a:solidFill>
                            <a:schemeClr val="tx2"/>
                          </a:solidFill>
                          <a:latin typeface="Arial Narrow" pitchFamily="34" charset="0"/>
                        </a:rPr>
                        <a:t>(n=263)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(n=280)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1615">
                <a:tc>
                  <a:txBody>
                    <a:bodyPr/>
                    <a:lstStyle/>
                    <a:p>
                      <a:pPr algn="r" fontAlgn="b"/>
                      <a:r>
                        <a:rPr lang="en-US" sz="1200" b="1" i="0" u="none" strike="noStrike" dirty="0" smtClean="0">
                          <a:latin typeface="+mn-lt"/>
                        </a:rPr>
                        <a:t>Pursue another professional degree</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03885">
                <a:tc>
                  <a:txBody>
                    <a:bodyPr/>
                    <a:lstStyle/>
                    <a:p>
                      <a:pPr algn="r" fontAlgn="b"/>
                      <a:r>
                        <a:rPr lang="en-US" sz="800" b="0" i="0" u="none" strike="noStrike" dirty="0" smtClean="0">
                          <a:solidFill>
                            <a:schemeClr val="tx2"/>
                          </a:solidFill>
                          <a:latin typeface="Arial Narrow" pitchFamily="34" charset="0"/>
                        </a:rPr>
                        <a:t>(n=32)</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 (n=33)</a:t>
                      </a:r>
                    </a:p>
                  </a:txBody>
                  <a:tcPr marL="5644" marR="5644" marT="5644"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1615">
                <a:tc>
                  <a:txBody>
                    <a:bodyPr/>
                    <a:lstStyle/>
                    <a:p>
                      <a:pPr algn="r" fontAlgn="b"/>
                      <a:r>
                        <a:rPr lang="en-US" sz="1200" b="1" i="0" u="none" strike="noStrike" dirty="0" smtClean="0">
                          <a:latin typeface="+mn-lt"/>
                        </a:rPr>
                        <a:t>Pursue a graduate degree in another area of study</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91185">
                <a:tc>
                  <a:txBody>
                    <a:bodyPr/>
                    <a:lstStyle/>
                    <a:p>
                      <a:pPr algn="r" fontAlgn="b"/>
                      <a:r>
                        <a:rPr lang="en-US" sz="800" b="0" i="0" u="none" strike="noStrike" dirty="0" smtClean="0">
                          <a:solidFill>
                            <a:schemeClr val="tx2"/>
                          </a:solidFill>
                          <a:latin typeface="Arial Narrow" pitchFamily="34" charset="0"/>
                        </a:rPr>
                        <a:t>(n=26)</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 (n=27)</a:t>
                      </a:r>
                    </a:p>
                  </a:txBody>
                  <a:tcPr marL="5644" marR="5644" marT="5644"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1615">
                <a:tc>
                  <a:txBody>
                    <a:bodyPr/>
                    <a:lstStyle/>
                    <a:p>
                      <a:pPr algn="r" fontAlgn="b"/>
                      <a:r>
                        <a:rPr lang="en-US" sz="1200" b="1" i="0" u="none" strike="noStrike" dirty="0" smtClean="0">
                          <a:latin typeface="+mn-lt"/>
                        </a:rPr>
                        <a:t>Pursue an MBA</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92374">
                <a:tc>
                  <a:txBody>
                    <a:bodyPr/>
                    <a:lstStyle/>
                    <a:p>
                      <a:pPr algn="r" fontAlgn="b"/>
                      <a:r>
                        <a:rPr lang="en-US" sz="800" b="0" i="0" u="none" strike="noStrike" dirty="0" smtClean="0">
                          <a:solidFill>
                            <a:schemeClr val="tx2"/>
                          </a:solidFill>
                          <a:latin typeface="Arial Narrow" pitchFamily="34" charset="0"/>
                        </a:rPr>
                        <a:t>(n=14)</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latin typeface="Arial Narrow" pitchFamily="34" charset="0"/>
                        </a:rPr>
                        <a:t> </a:t>
                      </a:r>
                      <a:r>
                        <a:rPr lang="en-US" sz="800" b="0" i="0" u="none" strike="noStrike" dirty="0" smtClean="0">
                          <a:solidFill>
                            <a:schemeClr val="tx2"/>
                          </a:solidFill>
                          <a:latin typeface="Arial Narrow" pitchFamily="34" charset="0"/>
                        </a:rPr>
                        <a:t>(n=37)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2027">
                <a:tc>
                  <a:txBody>
                    <a:bodyPr/>
                    <a:lstStyle/>
                    <a:p>
                      <a:pPr algn="r" fontAlgn="b"/>
                      <a:r>
                        <a:rPr lang="en-US" sz="1200" b="1" i="0" u="none" strike="noStrike" dirty="0" smtClean="0">
                          <a:latin typeface="+mn-lt"/>
                        </a:rPr>
                        <a:t>Don’t know/ Unsure</a:t>
                      </a:r>
                      <a:endParaRPr lang="en-US" sz="1200" b="1" i="0" u="none" strike="noStrike" dirty="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1203">
                <a:tc>
                  <a:txBody>
                    <a:bodyPr/>
                    <a:lstStyle/>
                    <a:p>
                      <a:pPr algn="r" fontAlgn="b"/>
                      <a:r>
                        <a:rPr lang="en-US" sz="800" b="0" i="0" u="none" strike="noStrike" dirty="0" smtClean="0">
                          <a:solidFill>
                            <a:schemeClr val="tx2"/>
                          </a:solidFill>
                          <a:latin typeface="Arial Narrow" pitchFamily="34" charset="0"/>
                        </a:rPr>
                        <a:t>(n=7)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nvSpPr>
        <p:spPr>
          <a:xfrm rot="10800000">
            <a:off x="4014788" y="287308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a:off x="7710488" y="473998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Location of Anticipated Graduate Education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14</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3525126205"/>
              </p:ext>
            </p:extLst>
          </p:nvPr>
        </p:nvGraphicFramePr>
        <p:xfrm>
          <a:off x="1866900" y="1778236"/>
          <a:ext cx="5695950" cy="45407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1"/>
          <p:cNvSpPr txBox="1">
            <a:spLocks noChangeArrowheads="1"/>
          </p:cNvSpPr>
          <p:nvPr/>
        </p:nvSpPr>
        <p:spPr bwMode="auto">
          <a:xfrm>
            <a:off x="352424" y="6332538"/>
            <a:ext cx="8520113" cy="21544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Where do you plan to pursue graduate education? </a:t>
            </a:r>
            <a:r>
              <a:rPr lang="en-US" sz="800" dirty="0">
                <a:solidFill>
                  <a:schemeClr val="tx1"/>
                </a:solidFill>
                <a:latin typeface="+mj-lt"/>
              </a:rPr>
              <a:t>Base: </a:t>
            </a:r>
            <a:r>
              <a:rPr lang="en-US" sz="800" dirty="0" smtClean="0">
                <a:solidFill>
                  <a:schemeClr val="tx1"/>
                </a:solidFill>
                <a:latin typeface="+mj-lt"/>
              </a:rPr>
              <a:t>Pursue more education after graduation -  2013 (n=398); 2014 (n=355)</a:t>
            </a:r>
            <a:endParaRPr lang="en-CA" sz="800" dirty="0">
              <a:solidFill>
                <a:schemeClr val="tx1"/>
              </a:solidFill>
              <a:latin typeface="+mj-lt"/>
            </a:endParaRPr>
          </a:p>
        </p:txBody>
      </p:sp>
      <p:sp>
        <p:nvSpPr>
          <p:cNvPr id="1049" name="Text Box 29"/>
          <p:cNvSpPr txBox="1">
            <a:spLocks noChangeArrowheads="1"/>
          </p:cNvSpPr>
          <p:nvPr/>
        </p:nvSpPr>
        <p:spPr bwMode="auto">
          <a:xfrm>
            <a:off x="2399435" y="1470459"/>
            <a:ext cx="3829050" cy="307777"/>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Location of Graduate Intentions</a:t>
            </a:r>
            <a:endParaRPr lang="en-CA" sz="1400" dirty="0">
              <a:solidFill>
                <a:srgbClr val="003399"/>
              </a:solidFill>
              <a:latin typeface="+mj-lt"/>
            </a:endParaRPr>
          </a:p>
        </p:txBody>
      </p:sp>
      <p:sp>
        <p:nvSpPr>
          <p:cNvPr id="43" name="Content Placeholder 25"/>
          <p:cNvSpPr txBox="1">
            <a:spLocks/>
          </p:cNvSpPr>
          <p:nvPr/>
        </p:nvSpPr>
        <p:spPr>
          <a:xfrm>
            <a:off x="327025" y="726898"/>
            <a:ext cx="8444338" cy="723275"/>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students who plan to pursue more education, nearly half intend to study in Ontario, followed by around two in ten who plan to go to Quebec and one in ten who think they will go outside of Canada. </a:t>
            </a:r>
          </a:p>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Compared to 2013, students are less likely to intend to study in Quebec.</a:t>
            </a:r>
            <a:endParaRPr lang="en-US" sz="1400" b="0" dirty="0">
              <a:solidFill>
                <a:srgbClr val="1F497D"/>
              </a:solidFill>
              <a:latin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249762514"/>
              </p:ext>
            </p:extLst>
          </p:nvPr>
        </p:nvGraphicFramePr>
        <p:xfrm>
          <a:off x="1257300" y="1790944"/>
          <a:ext cx="2057048" cy="4483906"/>
        </p:xfrm>
        <a:graphic>
          <a:graphicData uri="http://schemas.openxmlformats.org/drawingml/2006/table">
            <a:tbl>
              <a:tblPr/>
              <a:tblGrid>
                <a:gridCol w="2057048"/>
              </a:tblGrid>
              <a:tr h="152602">
                <a:tc>
                  <a:txBody>
                    <a:bodyPr/>
                    <a:lstStyle/>
                    <a:p>
                      <a:pPr algn="r" fontAlgn="b"/>
                      <a:r>
                        <a:rPr lang="en-US" sz="900" b="1" i="0" u="none" strike="noStrike" dirty="0">
                          <a:latin typeface="+mn-lt"/>
                        </a:rPr>
                        <a:t>Ontario</a:t>
                      </a:r>
                    </a:p>
                  </a:txBody>
                  <a:tcPr marL="5644" marR="5644" marT="5644" marB="0" anchor="b">
                    <a:lnL>
                      <a:noFill/>
                    </a:lnL>
                    <a:lnR>
                      <a:noFill/>
                    </a:lnR>
                    <a:lnT>
                      <a:noFill/>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(n=159)</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(n=163)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a:latin typeface="+mn-lt"/>
                        </a:rPr>
                        <a:t>Quebec</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(n=61)</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latin typeface="Arial Narrow" pitchFamily="34" charset="0"/>
                        </a:rPr>
                        <a:t> </a:t>
                      </a:r>
                      <a:r>
                        <a:rPr lang="en-US" sz="800" b="0" i="0" u="none" strike="noStrike" dirty="0" smtClean="0">
                          <a:solidFill>
                            <a:schemeClr val="tx2"/>
                          </a:solidFill>
                          <a:latin typeface="Arial Narrow" pitchFamily="34" charset="0"/>
                        </a:rPr>
                        <a:t>(n=109)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a:latin typeface="+mn-lt"/>
                        </a:rPr>
                        <a:t>Outside of Canada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24">
                <a:tc>
                  <a:txBody>
                    <a:bodyPr/>
                    <a:lstStyle/>
                    <a:p>
                      <a:pPr algn="r" fontAlgn="b"/>
                      <a:r>
                        <a:rPr lang="en-US" sz="800" b="0" i="0" u="none" strike="noStrike" dirty="0" smtClean="0">
                          <a:solidFill>
                            <a:schemeClr val="tx2"/>
                          </a:solidFill>
                          <a:latin typeface="Arial Narrow" pitchFamily="34" charset="0"/>
                        </a:rPr>
                        <a:t>(n=40</a:t>
                      </a:r>
                      <a:r>
                        <a:rPr lang="en-US" sz="1000" b="0" i="0" u="none" strike="noStrike" dirty="0" smtClean="0">
                          <a:solidFill>
                            <a:schemeClr val="tx2"/>
                          </a:solidFill>
                          <a:latin typeface="Arial Narrow" pitchFamily="34" charset="0"/>
                        </a:rPr>
                        <a:t>)</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 (</a:t>
                      </a:r>
                      <a:r>
                        <a:rPr lang="en-US" sz="800" b="0" i="0" u="none" strike="noStrike" kern="1200" dirty="0" smtClean="0">
                          <a:solidFill>
                            <a:schemeClr val="tx2"/>
                          </a:solidFill>
                          <a:latin typeface="Arial Narrow" pitchFamily="34" charset="0"/>
                          <a:ea typeface="+mn-ea"/>
                          <a:cs typeface="+mn-cs"/>
                        </a:rPr>
                        <a:t>n=50)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smtClean="0">
                          <a:latin typeface="+mn-lt"/>
                        </a:rPr>
                        <a:t>British Columbia</a:t>
                      </a:r>
                      <a:endParaRPr lang="en-US" sz="9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(n=23)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 (n=5)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smtClean="0">
                          <a:latin typeface="+mn-lt"/>
                        </a:rPr>
                        <a:t>Alberta</a:t>
                      </a:r>
                      <a:endParaRPr lang="en-US" sz="9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latin typeface="+mn-lt"/>
                        </a:rPr>
                        <a:t>Manitoba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smtClean="0">
                          <a:latin typeface="+mn-lt"/>
                        </a:rPr>
                        <a:t>Saskatchewan</a:t>
                      </a:r>
                      <a:endParaRPr lang="en-US" sz="9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latin typeface="+mn-lt"/>
                        </a:rPr>
                        <a:t>Nova Scotia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latin typeface="+mn-lt"/>
                        </a:rPr>
                        <a:t>New Brunswick</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smtClean="0">
                          <a:latin typeface="+mn-lt"/>
                        </a:rPr>
                        <a:t>Newfoundland/Labrador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en-US" sz="800" b="0" i="0" u="none" strike="noStrike" dirty="0" smtClean="0">
                          <a:solidFill>
                            <a:schemeClr val="tx2"/>
                          </a:solidFill>
                          <a:latin typeface="Arial Narrow" pitchFamily="34" charset="0"/>
                        </a:rPr>
                        <a:t>(n=0)</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en-US" sz="900" b="1" i="0" u="none" strike="noStrike" dirty="0">
                          <a:latin typeface="+mn-lt"/>
                        </a:rPr>
                        <a:t>Don’t know/Unsure</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(n=30)</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(n=27)</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a:off x="4498180" y="227618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Pursue Engineering Career </a:t>
            </a:r>
          </a:p>
        </p:txBody>
      </p:sp>
      <p:graphicFrame>
        <p:nvGraphicFramePr>
          <p:cNvPr id="57" name="Object 4"/>
          <p:cNvGraphicFramePr>
            <a:graphicFrameLocks noGrp="1" noChangeAspect="1"/>
          </p:cNvGraphicFramePr>
          <p:nvPr>
            <p:ph idx="1"/>
            <p:extLst>
              <p:ext uri="{D42A27DB-BD31-4B8C-83A1-F6EECF244321}">
                <p14:modId xmlns:p14="http://schemas.microsoft.com/office/powerpoint/2010/main" val="2385932989"/>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15</a:t>
            </a:fld>
            <a:endParaRPr lang="en-US" dirty="0"/>
          </a:p>
        </p:txBody>
      </p:sp>
      <p:sp>
        <p:nvSpPr>
          <p:cNvPr id="2053" name="Text Box 3"/>
          <p:cNvSpPr txBox="1">
            <a:spLocks noChangeArrowheads="1"/>
          </p:cNvSpPr>
          <p:nvPr/>
        </p:nvSpPr>
        <p:spPr bwMode="auto">
          <a:xfrm>
            <a:off x="384175" y="6124691"/>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Q14. When you complete your education, do you plan to pursue a career in the engineering field? 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059" name="Text Box 14"/>
          <p:cNvSpPr txBox="1">
            <a:spLocks noChangeArrowheads="1"/>
          </p:cNvSpPr>
          <p:nvPr/>
        </p:nvSpPr>
        <p:spPr bwMode="auto">
          <a:xfrm>
            <a:off x="6145655" y="3443118"/>
            <a:ext cx="931863" cy="430887"/>
          </a:xfrm>
          <a:prstGeom prst="rect">
            <a:avLst/>
          </a:prstGeom>
          <a:noFill/>
          <a:ln w="25400" algn="ctr">
            <a:noFill/>
            <a:miter lim="800000"/>
            <a:headEnd/>
            <a:tailEnd/>
          </a:ln>
        </p:spPr>
        <p:txBody>
          <a:bodyPr>
            <a:spAutoFit/>
          </a:bodyPr>
          <a:lstStyle/>
          <a:p>
            <a:r>
              <a:rPr lang="en-CA" sz="1400" dirty="0"/>
              <a:t>No</a:t>
            </a:r>
            <a:br>
              <a:rPr lang="en-CA" sz="1400" dirty="0"/>
            </a:br>
            <a:r>
              <a:rPr lang="en-CA" sz="800" dirty="0"/>
              <a:t>(Low 2 Box)</a:t>
            </a:r>
            <a:endParaRPr lang="en-CA" sz="700" dirty="0"/>
          </a:p>
        </p:txBody>
      </p:sp>
      <p:sp>
        <p:nvSpPr>
          <p:cNvPr id="2062" name="Text Box 22"/>
          <p:cNvSpPr txBox="1">
            <a:spLocks noChangeArrowheads="1"/>
          </p:cNvSpPr>
          <p:nvPr/>
        </p:nvSpPr>
        <p:spPr bwMode="auto">
          <a:xfrm>
            <a:off x="977900" y="1369293"/>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Do You Plan to Pursue a Career in the Engineering Field?</a:t>
            </a:r>
          </a:p>
        </p:txBody>
      </p:sp>
      <p:sp>
        <p:nvSpPr>
          <p:cNvPr id="56"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Over nine in ten students intend on pursuing a career in the engineering field after completing their education.</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the proportion who definitely will pursue a career in engineering has declined.</a:t>
            </a:r>
            <a:endParaRPr lang="en-US" sz="1400" b="0" dirty="0">
              <a:solidFill>
                <a:schemeClr val="tx1"/>
              </a:solidFill>
              <a:latin typeface="+mj-lt"/>
            </a:endParaRPr>
          </a:p>
        </p:txBody>
      </p:sp>
      <p:sp>
        <p:nvSpPr>
          <p:cNvPr id="88" name="Text Box 11"/>
          <p:cNvSpPr txBox="1">
            <a:spLocks noChangeArrowheads="1"/>
          </p:cNvSpPr>
          <p:nvPr/>
        </p:nvSpPr>
        <p:spPr bwMode="auto">
          <a:xfrm>
            <a:off x="1865377" y="206173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93%</a:t>
            </a:r>
            <a:endParaRPr lang="en-CA" sz="900" dirty="0" smtClean="0"/>
          </a:p>
          <a:p>
            <a:r>
              <a:rPr lang="en-CA" sz="900" dirty="0" smtClean="0"/>
              <a:t>(n=1900)</a:t>
            </a:r>
          </a:p>
          <a:p>
            <a:r>
              <a:rPr lang="en-CA" sz="1100" dirty="0" smtClean="0"/>
              <a:t>2013: 95%</a:t>
            </a:r>
            <a:r>
              <a:rPr lang="en-CA" sz="400" dirty="0" smtClean="0"/>
              <a:t>    </a:t>
            </a:r>
            <a:r>
              <a:rPr lang="en-CA" sz="700" dirty="0" smtClean="0"/>
              <a:t>(n=2366</a:t>
            </a:r>
            <a:r>
              <a:rPr lang="en-CA" sz="800" dirty="0" smtClean="0"/>
              <a:t>)</a:t>
            </a:r>
            <a:endParaRPr lang="en-CA" sz="800" dirty="0"/>
          </a:p>
        </p:txBody>
      </p:sp>
      <p:sp>
        <p:nvSpPr>
          <p:cNvPr id="89" name="Text Box 11"/>
          <p:cNvSpPr txBox="1">
            <a:spLocks noChangeArrowheads="1"/>
          </p:cNvSpPr>
          <p:nvPr/>
        </p:nvSpPr>
        <p:spPr bwMode="auto">
          <a:xfrm>
            <a:off x="6127120" y="3846160"/>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a:t>
            </a:r>
          </a:p>
          <a:p>
            <a:r>
              <a:rPr lang="en-CA" sz="800" dirty="0"/>
              <a:t>(</a:t>
            </a:r>
            <a:r>
              <a:rPr lang="en-CA" sz="800" dirty="0" smtClean="0"/>
              <a:t>n=146)</a:t>
            </a:r>
          </a:p>
          <a:p>
            <a:r>
              <a:rPr lang="en-CA" sz="1100" dirty="0" smtClean="0"/>
              <a:t>2013: 5%</a:t>
            </a:r>
            <a:r>
              <a:rPr lang="en-CA" sz="400" dirty="0" smtClean="0"/>
              <a:t>     </a:t>
            </a:r>
            <a:r>
              <a:rPr lang="en-CA" sz="700" dirty="0"/>
              <a:t>(</a:t>
            </a:r>
            <a:r>
              <a:rPr lang="en-CA" sz="700" dirty="0" smtClean="0"/>
              <a:t>n=135)</a:t>
            </a:r>
            <a:endParaRPr lang="en-CA" sz="700" dirty="0"/>
          </a:p>
        </p:txBody>
      </p:sp>
      <p:sp>
        <p:nvSpPr>
          <p:cNvPr id="27" name="Right Brace 26"/>
          <p:cNvSpPr/>
          <p:nvPr/>
        </p:nvSpPr>
        <p:spPr>
          <a:xfrm rot="16200000">
            <a:off x="2275361" y="1260457"/>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rot="16200000">
            <a:off x="6489398" y="3055233"/>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1091168605"/>
              </p:ext>
            </p:extLst>
          </p:nvPr>
        </p:nvGraphicFramePr>
        <p:xfrm>
          <a:off x="415633" y="5634841"/>
          <a:ext cx="8360232" cy="457200"/>
        </p:xfrm>
        <a:graphic>
          <a:graphicData uri="http://schemas.openxmlformats.org/drawingml/2006/table">
            <a:tbl>
              <a:tblPr/>
              <a:tblGrid>
                <a:gridCol w="2090058"/>
                <a:gridCol w="2090058"/>
                <a:gridCol w="2090058"/>
                <a:gridCol w="2090058"/>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marR="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(n=1257)</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(n=1625)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(n=643)                     (n=741)</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(n=129)                 (n=110)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(n=17)                  (n=25)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30" name="Text Box 14"/>
          <p:cNvSpPr txBox="1">
            <a:spLocks noChangeArrowheads="1"/>
          </p:cNvSpPr>
          <p:nvPr/>
        </p:nvSpPr>
        <p:spPr bwMode="auto">
          <a:xfrm>
            <a:off x="1961978" y="1631339"/>
            <a:ext cx="931863" cy="430887"/>
          </a:xfrm>
          <a:prstGeom prst="rect">
            <a:avLst/>
          </a:prstGeom>
          <a:noFill/>
          <a:ln w="25400" algn="ctr">
            <a:noFill/>
            <a:miter lim="800000"/>
            <a:headEnd/>
            <a:tailEnd/>
          </a:ln>
        </p:spPr>
        <p:txBody>
          <a:bodyPr>
            <a:spAutoFit/>
          </a:bodyPr>
          <a:lstStyle/>
          <a:p>
            <a:r>
              <a:rPr lang="en-CA" sz="1400" dirty="0" smtClean="0"/>
              <a:t>Yes</a:t>
            </a:r>
            <a:r>
              <a:rPr lang="en-CA" sz="1400" dirty="0"/>
              <a:t/>
            </a:r>
            <a:br>
              <a:rPr lang="en-CA" sz="1400" dirty="0"/>
            </a:br>
            <a:r>
              <a:rPr lang="en-CA" sz="800" dirty="0" smtClean="0"/>
              <a:t>(Top </a:t>
            </a:r>
            <a:r>
              <a:rPr lang="en-CA" sz="800" dirty="0"/>
              <a:t>2 Box)</a:t>
            </a:r>
            <a:endParaRPr lang="en-CA" sz="700" dirty="0"/>
          </a:p>
        </p:txBody>
      </p:sp>
      <p:sp>
        <p:nvSpPr>
          <p:cNvPr id="15" name="Isosceles Triangle 14"/>
          <p:cNvSpPr/>
          <p:nvPr/>
        </p:nvSpPr>
        <p:spPr>
          <a:xfrm rot="10800000">
            <a:off x="1185863" y="3376443"/>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a:off x="2833499" y="21715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Pursuing Engineering</a:t>
            </a:r>
          </a:p>
        </p:txBody>
      </p:sp>
      <p:sp>
        <p:nvSpPr>
          <p:cNvPr id="3077"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2F284CA-8D79-4BB3-9891-C6539A0EB24D}" type="slidenum">
              <a:rPr lang="en-US"/>
              <a:pPr/>
              <a:t>16</a:t>
            </a:fld>
            <a:endParaRPr lang="en-US" dirty="0"/>
          </a:p>
        </p:txBody>
      </p:sp>
      <p:sp>
        <p:nvSpPr>
          <p:cNvPr id="3078" name="Text Box 4"/>
          <p:cNvSpPr txBox="1">
            <a:spLocks noChangeArrowheads="1"/>
          </p:cNvSpPr>
          <p:nvPr/>
        </p:nvSpPr>
        <p:spPr bwMode="auto">
          <a:xfrm>
            <a:off x="383822" y="6247709"/>
            <a:ext cx="8291866" cy="215444"/>
          </a:xfrm>
          <a:prstGeom prst="rect">
            <a:avLst/>
          </a:prstGeom>
          <a:noFill/>
          <a:ln w="25400">
            <a:noFill/>
            <a:miter lim="800000"/>
            <a:headEnd/>
            <a:tailEnd/>
          </a:ln>
        </p:spPr>
        <p:txBody>
          <a:bodyPr wrap="square">
            <a:spAutoFit/>
          </a:bodyPr>
          <a:lstStyle/>
          <a:p>
            <a:pPr algn="l">
              <a:spcBef>
                <a:spcPts val="0"/>
              </a:spcBef>
              <a:defRPr/>
            </a:pPr>
            <a:r>
              <a:rPr lang="en-US" sz="800" dirty="0" smtClean="0">
                <a:solidFill>
                  <a:schemeClr val="tx1"/>
                </a:solidFill>
                <a:latin typeface="+mj-lt"/>
              </a:rPr>
              <a:t>Q16</a:t>
            </a:r>
            <a:r>
              <a:rPr lang="en-US" sz="800" dirty="0">
                <a:solidFill>
                  <a:schemeClr val="tx1"/>
                </a:solidFill>
                <a:latin typeface="+mj-lt"/>
              </a:rPr>
              <a:t>. What is the primary reason you decided to pursue a career outside of Engineering? Base: Respondents who said No (definitely /probably) in Q14 </a:t>
            </a:r>
            <a:r>
              <a:rPr lang="en-US" sz="800" dirty="0" smtClean="0">
                <a:solidFill>
                  <a:schemeClr val="tx1"/>
                </a:solidFill>
                <a:latin typeface="+mj-lt"/>
              </a:rPr>
              <a:t> 2013 n=135; 2014 (n=146) </a:t>
            </a:r>
            <a:endParaRPr lang="en-US" sz="800" dirty="0">
              <a:solidFill>
                <a:schemeClr val="tx1"/>
              </a:solidFill>
              <a:latin typeface="+mj-lt"/>
            </a:endParaRPr>
          </a:p>
        </p:txBody>
      </p:sp>
      <p:graphicFrame>
        <p:nvGraphicFramePr>
          <p:cNvPr id="11" name="Object 47"/>
          <p:cNvGraphicFramePr>
            <a:graphicFrameLocks noChangeAspect="1"/>
          </p:cNvGraphicFramePr>
          <p:nvPr>
            <p:extLst>
              <p:ext uri="{D42A27DB-BD31-4B8C-83A1-F6EECF244321}">
                <p14:modId xmlns:p14="http://schemas.microsoft.com/office/powerpoint/2010/main" val="64897300"/>
              </p:ext>
            </p:extLst>
          </p:nvPr>
        </p:nvGraphicFramePr>
        <p:xfrm>
          <a:off x="985208" y="1858128"/>
          <a:ext cx="6741745" cy="4350698"/>
        </p:xfrm>
        <a:graphic>
          <a:graphicData uri="http://schemas.openxmlformats.org/drawingml/2006/chart">
            <c:chart xmlns:c="http://schemas.openxmlformats.org/drawingml/2006/chart" xmlns:r="http://schemas.openxmlformats.org/officeDocument/2006/relationships" r:id="rId2"/>
          </a:graphicData>
        </a:graphic>
      </p:graphicFrame>
      <p:sp>
        <p:nvSpPr>
          <p:cNvPr id="3081" name="Text Box 22"/>
          <p:cNvSpPr txBox="1">
            <a:spLocks noChangeArrowheads="1"/>
          </p:cNvSpPr>
          <p:nvPr/>
        </p:nvSpPr>
        <p:spPr bwMode="auto">
          <a:xfrm>
            <a:off x="1112840" y="1559876"/>
            <a:ext cx="6992938" cy="307777"/>
          </a:xfrm>
          <a:prstGeom prst="rect">
            <a:avLst/>
          </a:prstGeom>
          <a:noFill/>
          <a:ln w="25400" algn="ctr">
            <a:noFill/>
            <a:miter lim="800000"/>
            <a:headEnd/>
            <a:tailEnd/>
          </a:ln>
        </p:spPr>
        <p:txBody>
          <a:bodyPr>
            <a:spAutoFit/>
          </a:bodyPr>
          <a:lstStyle/>
          <a:p>
            <a:r>
              <a:rPr lang="en-US" sz="1400" dirty="0">
                <a:solidFill>
                  <a:srgbClr val="003399"/>
                </a:solidFill>
                <a:latin typeface="+mj-lt"/>
              </a:rPr>
              <a:t>Reasons for Not Pursuing Engineering</a:t>
            </a:r>
            <a:endParaRPr lang="en-CA" sz="1400" dirty="0">
              <a:solidFill>
                <a:srgbClr val="003399"/>
              </a:solidFill>
              <a:latin typeface="+mj-lt"/>
            </a:endParaRPr>
          </a:p>
        </p:txBody>
      </p:sp>
      <p:sp>
        <p:nvSpPr>
          <p:cNvPr id="12" name="Content Placeholder 25"/>
          <p:cNvSpPr txBox="1">
            <a:spLocks/>
          </p:cNvSpPr>
          <p:nvPr/>
        </p:nvSpPr>
        <p:spPr>
          <a:xfrm>
            <a:off x="298449" y="697970"/>
            <a:ext cx="853580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The </a:t>
            </a:r>
            <a:r>
              <a:rPr lang="en-US" sz="1400" b="0" dirty="0">
                <a:solidFill>
                  <a:schemeClr val="tx1"/>
                </a:solidFill>
                <a:latin typeface="+mj-lt"/>
              </a:rPr>
              <a:t>top reason for </a:t>
            </a:r>
            <a:r>
              <a:rPr lang="en-US" sz="1400" b="0" u="sng" dirty="0">
                <a:solidFill>
                  <a:schemeClr val="tx1"/>
                </a:solidFill>
                <a:latin typeface="+mj-lt"/>
              </a:rPr>
              <a:t>not</a:t>
            </a:r>
            <a:r>
              <a:rPr lang="en-US" sz="1400" b="0" dirty="0">
                <a:solidFill>
                  <a:schemeClr val="tx1"/>
                </a:solidFill>
                <a:latin typeface="+mj-lt"/>
              </a:rPr>
              <a:t> pursuing a career in </a:t>
            </a:r>
            <a:r>
              <a:rPr lang="en-US" sz="1400" b="0" dirty="0" smtClean="0">
                <a:solidFill>
                  <a:schemeClr val="tx1"/>
                </a:solidFill>
                <a:latin typeface="+mj-lt"/>
              </a:rPr>
              <a:t>engineering continues to be that engineering is </a:t>
            </a:r>
            <a:r>
              <a:rPr lang="en-US" sz="1400" b="0" dirty="0">
                <a:solidFill>
                  <a:schemeClr val="tx1"/>
                </a:solidFill>
                <a:latin typeface="+mj-lt"/>
              </a:rPr>
              <a:t>not what </a:t>
            </a:r>
            <a:r>
              <a:rPr lang="en-US" sz="1400" b="0" dirty="0" smtClean="0">
                <a:solidFill>
                  <a:schemeClr val="tx1"/>
                </a:solidFill>
                <a:latin typeface="+mj-lt"/>
              </a:rPr>
              <a:t>they </a:t>
            </a:r>
            <a:r>
              <a:rPr lang="en-US" sz="1400" b="0" dirty="0">
                <a:solidFill>
                  <a:schemeClr val="tx1"/>
                </a:solidFill>
                <a:latin typeface="+mj-lt"/>
              </a:rPr>
              <a:t>thought it would </a:t>
            </a:r>
            <a:r>
              <a:rPr lang="en-US" sz="1400" b="0" dirty="0" smtClean="0">
                <a:solidFill>
                  <a:schemeClr val="tx1"/>
                </a:solidFill>
                <a:latin typeface="+mj-lt"/>
              </a:rPr>
              <a:t>be and it is referenced significantly more so than in 2013. Other common mentions include that there are better </a:t>
            </a:r>
            <a:r>
              <a:rPr lang="en-US" sz="1400" b="0" dirty="0">
                <a:solidFill>
                  <a:schemeClr val="tx1"/>
                </a:solidFill>
                <a:latin typeface="+mj-lt"/>
              </a:rPr>
              <a:t>employment opportunities </a:t>
            </a:r>
            <a:r>
              <a:rPr lang="en-US" sz="1400" b="0" dirty="0" smtClean="0">
                <a:solidFill>
                  <a:schemeClr val="tx1"/>
                </a:solidFill>
                <a:latin typeface="+mj-lt"/>
              </a:rPr>
              <a:t>elsewhere, that they never </a:t>
            </a:r>
            <a:r>
              <a:rPr lang="en-US" sz="1400" b="0" dirty="0">
                <a:solidFill>
                  <a:schemeClr val="tx1"/>
                </a:solidFill>
                <a:latin typeface="+mj-lt"/>
              </a:rPr>
              <a:t>intended to pursue a career in </a:t>
            </a:r>
            <a:r>
              <a:rPr lang="en-US" sz="1400" b="0" dirty="0" smtClean="0">
                <a:solidFill>
                  <a:schemeClr val="tx1"/>
                </a:solidFill>
                <a:latin typeface="+mj-lt"/>
              </a:rPr>
              <a:t>engineering </a:t>
            </a:r>
            <a:r>
              <a:rPr lang="en-US" sz="1400" b="0" dirty="0">
                <a:solidFill>
                  <a:schemeClr val="tx1"/>
                </a:solidFill>
                <a:latin typeface="+mj-lt"/>
              </a:rPr>
              <a:t>and </a:t>
            </a:r>
            <a:r>
              <a:rPr lang="en-US" sz="1400" b="0" dirty="0" smtClean="0">
                <a:solidFill>
                  <a:schemeClr val="tx1"/>
                </a:solidFill>
                <a:latin typeface="+mj-lt"/>
              </a:rPr>
              <a:t>that there are opportunities </a:t>
            </a:r>
            <a:r>
              <a:rPr lang="en-US" sz="1400" b="0" dirty="0">
                <a:solidFill>
                  <a:schemeClr val="tx1"/>
                </a:solidFill>
                <a:latin typeface="+mj-lt"/>
              </a:rPr>
              <a:t>to earn more money elsewhere. </a:t>
            </a:r>
          </a:p>
        </p:txBody>
      </p:sp>
      <p:graphicFrame>
        <p:nvGraphicFramePr>
          <p:cNvPr id="19" name="Table 18"/>
          <p:cNvGraphicFramePr>
            <a:graphicFrameLocks noGrp="1"/>
          </p:cNvGraphicFramePr>
          <p:nvPr>
            <p:extLst>
              <p:ext uri="{D42A27DB-BD31-4B8C-83A1-F6EECF244321}">
                <p14:modId xmlns:p14="http://schemas.microsoft.com/office/powerpoint/2010/main" val="2972166253"/>
              </p:ext>
            </p:extLst>
          </p:nvPr>
        </p:nvGraphicFramePr>
        <p:xfrm>
          <a:off x="-824531" y="1935852"/>
          <a:ext cx="5128791" cy="4283972"/>
        </p:xfrm>
        <a:graphic>
          <a:graphicData uri="http://schemas.openxmlformats.org/drawingml/2006/table">
            <a:tbl>
              <a:tblPr/>
              <a:tblGrid>
                <a:gridCol w="5128791"/>
              </a:tblGrid>
              <a:tr h="156367">
                <a:tc>
                  <a:txBody>
                    <a:bodyPr/>
                    <a:lstStyle/>
                    <a:p>
                      <a:pPr marL="0" algn="r" defTabSz="914400" rtl="0" eaLnBrk="1" fontAlgn="ctr" latinLnBrk="0" hangingPunct="1"/>
                      <a:r>
                        <a:rPr lang="en-US" sz="900" b="1" i="0" u="none" strike="noStrike" kern="1200" dirty="0">
                          <a:solidFill>
                            <a:schemeClr val="tx1"/>
                          </a:solidFill>
                          <a:latin typeface="+mn-lt"/>
                          <a:ea typeface="+mn-ea"/>
                          <a:cs typeface="+mn-cs"/>
                        </a:rPr>
                        <a:t>Engineering is not what I thought it was going to be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(n=55)</a:t>
                      </a:r>
                    </a:p>
                    <a:p>
                      <a:pPr marL="0" marR="0" indent="0" algn="r" defTabSz="914400"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2"/>
                          </a:solidFill>
                          <a:latin typeface="Arial Narrow" pitchFamily="34" charset="0"/>
                        </a:rPr>
                        <a:t>(</a:t>
                      </a:r>
                      <a:r>
                        <a:rPr lang="en-US" sz="700" b="0" i="0" u="none" strike="noStrike" dirty="0" smtClean="0">
                          <a:solidFill>
                            <a:schemeClr val="tx2"/>
                          </a:solidFill>
                          <a:latin typeface="Arial Narrow" pitchFamily="34" charset="0"/>
                        </a:rPr>
                        <a:t>n=36)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Better employment opportunities in another field</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(n=21)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(n=21)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Never intended to pursue a career in engineering</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(n=18)</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(n=17)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Opportunities to earn more money in another field</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(n=14)</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Interested in other things</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(n=10)</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Pursue alternative education/career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To learn other skills/be multidisciplinary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Canadian forces/military career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a:solidFill>
                            <a:schemeClr val="tx1"/>
                          </a:solidFill>
                          <a:latin typeface="+mn-lt"/>
                          <a:ea typeface="+mn-ea"/>
                          <a:cs typeface="+mn-cs"/>
                        </a:rPr>
                        <a:t>Unprofessionalism from the employers</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en-US" sz="900" b="1" i="0" u="none" strike="noStrike" kern="1200" dirty="0" smtClean="0">
                          <a:solidFill>
                            <a:schemeClr val="tx1"/>
                          </a:solidFill>
                          <a:latin typeface="+mn-lt"/>
                          <a:ea typeface="+mn-ea"/>
                          <a:cs typeface="+mn-cs"/>
                        </a:rPr>
                        <a:t>Other mentions</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en-US" sz="700" b="0" i="0" u="none" strike="noStrike" dirty="0" smtClean="0">
                          <a:solidFill>
                            <a:schemeClr val="tx2"/>
                          </a:solidFill>
                          <a:latin typeface="Arial Narrow" pitchFamily="34" charset="0"/>
                        </a:rPr>
                        <a:t>(n=13)</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23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kern="1200" dirty="0" smtClean="0">
                          <a:solidFill>
                            <a:schemeClr val="tx1"/>
                          </a:solidFill>
                          <a:latin typeface="+mn-lt"/>
                          <a:ea typeface="+mn-ea"/>
                          <a:cs typeface="+mn-cs"/>
                        </a:rPr>
                        <a:t>Don’t know/ Unsure </a:t>
                      </a:r>
                      <a:endParaRPr lang="en-US" sz="900" b="1" i="0" u="none" strike="noStrike" kern="1200" dirty="0">
                        <a:solidFill>
                          <a:schemeClr val="tx1"/>
                        </a:solidFill>
                        <a:latin typeface="+mn-lt"/>
                        <a:ea typeface="+mn-ea"/>
                        <a:cs typeface="+mn-cs"/>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23346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10" name="Isosceles Triangle 9"/>
          <p:cNvSpPr/>
          <p:nvPr/>
        </p:nvSpPr>
        <p:spPr>
          <a:xfrm rot="10800000" flipV="1">
            <a:off x="5980976" y="199330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Career Outside of Engineering</a:t>
            </a:r>
          </a:p>
        </p:txBody>
      </p:sp>
      <p:sp>
        <p:nvSpPr>
          <p:cNvPr id="37" name="Content Placeholder 36"/>
          <p:cNvSpPr>
            <a:spLocks noGrp="1"/>
          </p:cNvSpPr>
          <p:nvPr>
            <p:ph idx="1"/>
          </p:nvPr>
        </p:nvSpPr>
        <p:spPr>
          <a:xfrm>
            <a:off x="352424" y="701850"/>
            <a:ext cx="8509353"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Among those who do </a:t>
            </a:r>
            <a:r>
              <a:rPr lang="en-US" sz="1400" u="sng" dirty="0" smtClean="0">
                <a:latin typeface="+mj-lt"/>
              </a:rPr>
              <a:t>not</a:t>
            </a:r>
            <a:r>
              <a:rPr lang="en-US" sz="1400" dirty="0" smtClean="0">
                <a:latin typeface="+mj-lt"/>
              </a:rPr>
              <a:t> intend to pursue a career in Engineering, a wide variety of career options are mentions of which medicine, research, IT and management/ planning represent the top mentions.   </a:t>
            </a:r>
            <a:endParaRPr lang="en-US" sz="1400" dirty="0"/>
          </a:p>
        </p:txBody>
      </p:sp>
      <p:sp>
        <p:nvSpPr>
          <p:cNvPr id="4101"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5AAB7C8-1FFA-402A-88E7-319E8D20AE09}" type="slidenum">
              <a:rPr lang="en-US"/>
              <a:pPr/>
              <a:t>17</a:t>
            </a:fld>
            <a:endParaRPr lang="en-US" dirty="0"/>
          </a:p>
        </p:txBody>
      </p:sp>
      <p:sp>
        <p:nvSpPr>
          <p:cNvPr id="2" name="Text Box 3"/>
          <p:cNvSpPr txBox="1">
            <a:spLocks noChangeArrowheads="1"/>
          </p:cNvSpPr>
          <p:nvPr/>
        </p:nvSpPr>
        <p:spPr bwMode="auto">
          <a:xfrm>
            <a:off x="307093" y="6253516"/>
            <a:ext cx="8675688"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Q17. What type of career do you plan to pursue?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Respondents </a:t>
            </a:r>
            <a:r>
              <a:rPr lang="en-US" sz="800" dirty="0">
                <a:solidFill>
                  <a:schemeClr val="tx1"/>
                </a:solidFill>
                <a:latin typeface="+mj-lt"/>
              </a:rPr>
              <a:t>who said No (definitely /probably) in </a:t>
            </a:r>
            <a:r>
              <a:rPr lang="en-US" sz="800" dirty="0" smtClean="0">
                <a:solidFill>
                  <a:schemeClr val="tx1"/>
                </a:solidFill>
                <a:latin typeface="+mj-lt"/>
              </a:rPr>
              <a:t>Q14,2013 (n=135); 2014 (n=146)  </a:t>
            </a:r>
            <a:endParaRPr lang="en-US" sz="800" dirty="0">
              <a:solidFill>
                <a:schemeClr val="tx1"/>
              </a:solidFill>
              <a:latin typeface="+mj-lt"/>
            </a:endParaRPr>
          </a:p>
        </p:txBody>
      </p:sp>
      <p:sp>
        <p:nvSpPr>
          <p:cNvPr id="4103" name="Text Box 17"/>
          <p:cNvSpPr txBox="1">
            <a:spLocks noChangeArrowheads="1"/>
          </p:cNvSpPr>
          <p:nvPr/>
        </p:nvSpPr>
        <p:spPr bwMode="auto">
          <a:xfrm>
            <a:off x="0" y="1326268"/>
            <a:ext cx="9144000" cy="523220"/>
          </a:xfrm>
          <a:prstGeom prst="rect">
            <a:avLst/>
          </a:prstGeom>
          <a:noFill/>
          <a:ln w="25400" algn="ctr">
            <a:noFill/>
            <a:miter lim="800000"/>
            <a:headEnd/>
            <a:tailEnd/>
          </a:ln>
        </p:spPr>
        <p:txBody>
          <a:bodyPr>
            <a:spAutoFit/>
          </a:bodyPr>
          <a:lstStyle/>
          <a:p>
            <a:r>
              <a:rPr lang="en-CA" sz="1400" dirty="0">
                <a:solidFill>
                  <a:srgbClr val="003399"/>
                </a:solidFill>
                <a:latin typeface="+mj-lt"/>
              </a:rPr>
              <a:t>Intended Career Outside of </a:t>
            </a:r>
            <a:r>
              <a:rPr lang="en-CA" sz="1400" dirty="0" smtClean="0">
                <a:solidFill>
                  <a:srgbClr val="003399"/>
                </a:solidFill>
                <a:latin typeface="+mj-lt"/>
              </a:rPr>
              <a:t>Engineering</a:t>
            </a:r>
            <a:br>
              <a:rPr lang="en-CA" sz="1400" dirty="0" smtClean="0">
                <a:solidFill>
                  <a:srgbClr val="003399"/>
                </a:solidFill>
                <a:latin typeface="+mj-lt"/>
              </a:rPr>
            </a:br>
            <a:r>
              <a:rPr lang="en-CA" sz="1400" dirty="0" smtClean="0">
                <a:solidFill>
                  <a:srgbClr val="003399"/>
                </a:solidFill>
                <a:latin typeface="+mj-lt"/>
              </a:rPr>
              <a:t>(</a:t>
            </a:r>
            <a:r>
              <a:rPr lang="en-US" sz="1400" dirty="0">
                <a:solidFill>
                  <a:srgbClr val="003399"/>
                </a:solidFill>
                <a:latin typeface="+mj-lt"/>
              </a:rPr>
              <a:t>Does Not Plan to Pursue Engineering Career)</a:t>
            </a:r>
            <a:endParaRPr lang="en-CA" sz="1400" dirty="0">
              <a:solidFill>
                <a:srgbClr val="003399"/>
              </a:solidFill>
              <a:latin typeface="+mj-lt"/>
            </a:endParaRPr>
          </a:p>
        </p:txBody>
      </p:sp>
      <p:sp>
        <p:nvSpPr>
          <p:cNvPr id="4104" name="Text Box 19"/>
          <p:cNvSpPr txBox="1">
            <a:spLocks noChangeArrowheads="1"/>
          </p:cNvSpPr>
          <p:nvPr/>
        </p:nvSpPr>
        <p:spPr bwMode="auto">
          <a:xfrm>
            <a:off x="307093" y="6553200"/>
            <a:ext cx="4592285" cy="200055"/>
          </a:xfrm>
          <a:prstGeom prst="rect">
            <a:avLst/>
          </a:prstGeom>
          <a:noFill/>
          <a:ln w="25400" algn="ctr">
            <a:noFill/>
            <a:miter lim="800000"/>
            <a:headEnd/>
            <a:tailEnd/>
          </a:ln>
        </p:spPr>
        <p:txBody>
          <a:bodyPr wrap="square">
            <a:spAutoFit/>
          </a:bodyPr>
          <a:lstStyle/>
          <a:p>
            <a:pPr algn="l"/>
            <a:r>
              <a:rPr lang="en-CA" sz="700" i="1" dirty="0"/>
              <a:t>Mentions may add to more than 100% as </a:t>
            </a:r>
            <a:r>
              <a:rPr lang="en-CA" sz="700" i="1" dirty="0" smtClean="0"/>
              <a:t>respondents </a:t>
            </a:r>
            <a:r>
              <a:rPr lang="en-CA" sz="700" i="1" dirty="0"/>
              <a:t>were able to provide more than one response</a:t>
            </a:r>
          </a:p>
        </p:txBody>
      </p:sp>
      <p:graphicFrame>
        <p:nvGraphicFramePr>
          <p:cNvPr id="11" name="Object 47"/>
          <p:cNvGraphicFramePr>
            <a:graphicFrameLocks noChangeAspect="1"/>
          </p:cNvGraphicFramePr>
          <p:nvPr>
            <p:extLst>
              <p:ext uri="{D42A27DB-BD31-4B8C-83A1-F6EECF244321}">
                <p14:modId xmlns:p14="http://schemas.microsoft.com/office/powerpoint/2010/main" val="317655963"/>
              </p:ext>
            </p:extLst>
          </p:nvPr>
        </p:nvGraphicFramePr>
        <p:xfrm>
          <a:off x="3617844" y="1800978"/>
          <a:ext cx="4212476" cy="4452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77431189"/>
              </p:ext>
            </p:extLst>
          </p:nvPr>
        </p:nvGraphicFramePr>
        <p:xfrm>
          <a:off x="1884459" y="1789047"/>
          <a:ext cx="1855258" cy="4462923"/>
        </p:xfrm>
        <a:graphic>
          <a:graphicData uri="http://schemas.openxmlformats.org/drawingml/2006/table">
            <a:tbl>
              <a:tblPr/>
              <a:tblGrid>
                <a:gridCol w="1855258"/>
              </a:tblGrid>
              <a:tr h="162899">
                <a:tc>
                  <a:txBody>
                    <a:bodyPr/>
                    <a:lstStyle/>
                    <a:p>
                      <a:pPr marL="0" algn="r" defTabSz="914400" rtl="0" eaLnBrk="1" fontAlgn="ctr" latinLnBrk="0" hangingPunct="1"/>
                      <a:r>
                        <a:rPr lang="en-US" sz="900" b="1" i="0" u="none" strike="noStrike" kern="1200" dirty="0" smtClean="0">
                          <a:solidFill>
                            <a:schemeClr val="tx1"/>
                          </a:solidFill>
                          <a:latin typeface="+mn-lt"/>
                          <a:ea typeface="+mn-ea"/>
                          <a:cs typeface="+mn-cs"/>
                        </a:rPr>
                        <a:t>Medicine</a:t>
                      </a:r>
                      <a:endParaRPr lang="en-US" sz="900" b="1" i="0" u="none" strike="noStrike" kern="120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(n=22)</a:t>
                      </a:r>
                    </a:p>
                    <a:p>
                      <a:pPr marL="0" marR="0" indent="0" algn="r" defTabSz="914400"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2"/>
                          </a:solidFill>
                          <a:latin typeface="Arial Narrow" pitchFamily="34" charset="0"/>
                        </a:rPr>
                        <a:t>(</a:t>
                      </a:r>
                      <a:r>
                        <a:rPr lang="en-US" sz="700" b="0" i="0" u="none" strike="noStrike" dirty="0" smtClean="0">
                          <a:solidFill>
                            <a:schemeClr val="tx2"/>
                          </a:solidFill>
                          <a:latin typeface="Arial Narrow" pitchFamily="34" charset="0"/>
                        </a:rPr>
                        <a:t>n=16)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Research</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(n=19)</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IT/Information</a:t>
                      </a:r>
                      <a:r>
                        <a:rPr lang="en-US" sz="900" b="1" i="0" u="none" strike="noStrike" kern="1200" baseline="0" dirty="0" smtClean="0">
                          <a:solidFill>
                            <a:schemeClr val="tx1"/>
                          </a:solidFill>
                          <a:latin typeface="+mn-lt"/>
                          <a:ea typeface="+mn-ea"/>
                          <a:cs typeface="+mn-cs"/>
                        </a:rPr>
                        <a:t> Technology (NET)</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(n=12)</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Management/Planning</a:t>
                      </a:r>
                      <a:r>
                        <a:rPr lang="en-US" sz="900" b="1" i="0" u="none" strike="noStrike" kern="1200" baseline="0" dirty="0" smtClean="0">
                          <a:solidFill>
                            <a:schemeClr val="tx1"/>
                          </a:solidFill>
                          <a:latin typeface="+mn-lt"/>
                          <a:ea typeface="+mn-ea"/>
                          <a:cs typeface="+mn-cs"/>
                        </a:rPr>
                        <a:t> (NET)</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(n=9)</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(n=13)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Education</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Marketing</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Military</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(n=4)</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Architecture</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endParaRPr lang="en-US" sz="700" b="0" i="0" u="none" strike="noStrike" dirty="0" smtClean="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Law/law</a:t>
                      </a:r>
                      <a:r>
                        <a:rPr lang="en-US" sz="900" b="1" i="0" u="none" strike="noStrike" kern="1200" baseline="0" dirty="0" smtClean="0">
                          <a:solidFill>
                            <a:schemeClr val="tx1"/>
                          </a:solidFill>
                          <a:latin typeface="+mn-lt"/>
                          <a:ea typeface="+mn-ea"/>
                          <a:cs typeface="+mn-cs"/>
                        </a:rPr>
                        <a:t> firm</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2899">
                <a:tc>
                  <a:txBody>
                    <a:bodyPr/>
                    <a:lstStyle/>
                    <a:p>
                      <a:pPr algn="r" fontAlgn="ctr"/>
                      <a:r>
                        <a:rPr lang="en-US" sz="900" b="1" i="0" u="none" strike="noStrike" kern="1200" dirty="0" smtClean="0">
                          <a:solidFill>
                            <a:schemeClr val="tx1"/>
                          </a:solidFill>
                          <a:latin typeface="+mn-lt"/>
                          <a:ea typeface="+mn-ea"/>
                          <a:cs typeface="+mn-cs"/>
                        </a:rPr>
                        <a:t>Other mentions</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3213">
                <a:tc>
                  <a:txBody>
                    <a:bodyPr/>
                    <a:lstStyle/>
                    <a:p>
                      <a:pPr algn="r" fontAlgn="b"/>
                      <a:r>
                        <a:rPr lang="en-US" sz="700" b="0" i="0" u="none" strike="noStrike" dirty="0" smtClean="0">
                          <a:solidFill>
                            <a:schemeClr val="tx2"/>
                          </a:solidFill>
                          <a:latin typeface="Arial Narrow" pitchFamily="34" charset="0"/>
                        </a:rPr>
                        <a:t>(n=47)</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(n=43)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859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kern="1200" dirty="0" smtClean="0">
                          <a:solidFill>
                            <a:schemeClr val="tx1"/>
                          </a:solidFill>
                          <a:latin typeface="+mn-lt"/>
                          <a:ea typeface="+mn-ea"/>
                          <a:cs typeface="+mn-cs"/>
                        </a:rPr>
                        <a:t>Don’t know/ Unsure </a:t>
                      </a:r>
                      <a:endParaRPr lang="en-US" sz="900" b="1" i="0" u="none" strike="noStrike" kern="1200" dirty="0">
                        <a:solidFill>
                          <a:schemeClr val="tx1"/>
                        </a:solidFill>
                        <a:latin typeface="+mn-lt"/>
                        <a:ea typeface="+mn-ea"/>
                        <a:cs typeface="+mn-cs"/>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24321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(n=8)</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Career Plans When Studies Commenced </a:t>
            </a:r>
          </a:p>
        </p:txBody>
      </p:sp>
      <p:sp>
        <p:nvSpPr>
          <p:cNvPr id="26" name="Content Placeholder 25"/>
          <p:cNvSpPr>
            <a:spLocks noGrp="1"/>
          </p:cNvSpPr>
          <p:nvPr>
            <p:ph idx="1"/>
          </p:nvPr>
        </p:nvSpPr>
        <p:spPr>
          <a:xfrm>
            <a:off x="352424" y="764997"/>
            <a:ext cx="8543219"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Over nine in ten report that when they began their studies they intended on practicing engineering upon completion, of which nearly six in ten indicate they definitely intended to do so, while closer to four in ten felt it was likely.  Compared to 2013, students are less likely to indicate they definitely intended to do so, while more indicate it was likely.</a:t>
            </a:r>
          </a:p>
        </p:txBody>
      </p:sp>
      <p:sp>
        <p:nvSpPr>
          <p:cNvPr id="512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6AF9876-6AC2-478A-82D6-A3D59548DA1B}" type="slidenum">
              <a:rPr lang="en-US"/>
              <a:pPr/>
              <a:t>18</a:t>
            </a:fld>
            <a:endParaRPr lang="en-US" dirty="0"/>
          </a:p>
        </p:txBody>
      </p:sp>
      <p:sp>
        <p:nvSpPr>
          <p:cNvPr id="2" name="Text Box 3"/>
          <p:cNvSpPr txBox="1">
            <a:spLocks noChangeArrowheads="1"/>
          </p:cNvSpPr>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 respondents 2013 (n=2501); 2014 (n=2046)</a:t>
            </a:r>
            <a:endParaRPr lang="en-US" sz="800" dirty="0">
              <a:solidFill>
                <a:schemeClr val="tx1"/>
              </a:solidFill>
              <a:latin typeface="+mj-lt"/>
            </a:endParaRPr>
          </a:p>
        </p:txBody>
      </p:sp>
      <p:sp>
        <p:nvSpPr>
          <p:cNvPr id="5127" name="Text Box 18"/>
          <p:cNvSpPr txBox="1">
            <a:spLocks noChangeArrowheads="1"/>
          </p:cNvSpPr>
          <p:nvPr/>
        </p:nvSpPr>
        <p:spPr bwMode="auto">
          <a:xfrm>
            <a:off x="1237544" y="1747364"/>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Did You Plan to Practice Engineering When You Began Your Studies?</a:t>
            </a:r>
          </a:p>
        </p:txBody>
      </p:sp>
      <p:graphicFrame>
        <p:nvGraphicFramePr>
          <p:cNvPr id="27" name="Object 4"/>
          <p:cNvGraphicFramePr>
            <a:graphicFrameLocks noChangeAspect="1"/>
          </p:cNvGraphicFramePr>
          <p:nvPr>
            <p:extLst>
              <p:ext uri="{D42A27DB-BD31-4B8C-83A1-F6EECF244321}">
                <p14:modId xmlns:p14="http://schemas.microsoft.com/office/powerpoint/2010/main" val="2305313884"/>
              </p:ext>
            </p:extLst>
          </p:nvPr>
        </p:nvGraphicFramePr>
        <p:xfrm>
          <a:off x="797443" y="2224276"/>
          <a:ext cx="7784054" cy="3904614"/>
        </p:xfrm>
        <a:graphic>
          <a:graphicData uri="http://schemas.openxmlformats.org/drawingml/2006/chart">
            <c:chart xmlns:c="http://schemas.openxmlformats.org/drawingml/2006/chart" xmlns:r="http://schemas.openxmlformats.org/officeDocument/2006/relationships" r:id="rId2"/>
          </a:graphicData>
        </a:graphic>
      </p:graphicFrame>
      <p:sp>
        <p:nvSpPr>
          <p:cNvPr id="5128" name="AutoShape 10"/>
          <p:cNvSpPr>
            <a:spLocks/>
          </p:cNvSpPr>
          <p:nvPr/>
        </p:nvSpPr>
        <p:spPr bwMode="auto">
          <a:xfrm rot="5400000">
            <a:off x="2519143" y="208861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29" name="Text Box 11"/>
          <p:cNvSpPr txBox="1">
            <a:spLocks noChangeArrowheads="1"/>
          </p:cNvSpPr>
          <p:nvPr/>
        </p:nvSpPr>
        <p:spPr bwMode="auto">
          <a:xfrm>
            <a:off x="2111519" y="2627564"/>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93%</a:t>
            </a:r>
            <a:r>
              <a:rPr lang="en-CA" dirty="0" smtClean="0"/>
              <a:t>     </a:t>
            </a:r>
            <a:r>
              <a:rPr lang="en-CA" sz="800" dirty="0"/>
              <a:t>(</a:t>
            </a:r>
            <a:r>
              <a:rPr lang="en-CA" sz="800" dirty="0" smtClean="0"/>
              <a:t>n=1894)</a:t>
            </a:r>
            <a:endParaRPr lang="en-CA" sz="800" dirty="0"/>
          </a:p>
          <a:p>
            <a:r>
              <a:rPr lang="en-CA" sz="1000" dirty="0" smtClean="0"/>
              <a:t>2013: 92%</a:t>
            </a:r>
            <a:r>
              <a:rPr lang="en-CA" sz="800" dirty="0"/>
              <a:t/>
            </a:r>
            <a:br>
              <a:rPr lang="en-CA" sz="800" dirty="0"/>
            </a:br>
            <a:r>
              <a:rPr lang="en-CA" sz="800" dirty="0" smtClean="0"/>
              <a:t>(n=2297)</a:t>
            </a:r>
          </a:p>
        </p:txBody>
      </p:sp>
      <p:sp>
        <p:nvSpPr>
          <p:cNvPr id="5130" name="Text Box 12"/>
          <p:cNvSpPr txBox="1">
            <a:spLocks noChangeArrowheads="1"/>
          </p:cNvSpPr>
          <p:nvPr/>
        </p:nvSpPr>
        <p:spPr bwMode="auto">
          <a:xfrm>
            <a:off x="2269161" y="2224275"/>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133" name="Text Box 32"/>
          <p:cNvSpPr txBox="1">
            <a:spLocks noChangeArrowheads="1"/>
          </p:cNvSpPr>
          <p:nvPr/>
        </p:nvSpPr>
        <p:spPr bwMode="auto">
          <a:xfrm>
            <a:off x="6000315" y="3597379"/>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a:t>
            </a:r>
            <a:r>
              <a:rPr lang="en-CA" dirty="0" smtClean="0"/>
              <a:t>     </a:t>
            </a:r>
            <a:r>
              <a:rPr lang="en-CA" sz="800" dirty="0"/>
              <a:t>(</a:t>
            </a:r>
            <a:r>
              <a:rPr lang="en-CA" sz="800" dirty="0" smtClean="0"/>
              <a:t>n=152)</a:t>
            </a:r>
          </a:p>
          <a:p>
            <a:r>
              <a:rPr lang="en-CA" sz="1000" dirty="0" smtClean="0"/>
              <a:t>2013: 8%</a:t>
            </a:r>
            <a:r>
              <a:rPr lang="en-CA" sz="800" dirty="0"/>
              <a:t/>
            </a:r>
            <a:br>
              <a:rPr lang="en-CA" sz="800" dirty="0"/>
            </a:br>
            <a:r>
              <a:rPr lang="en-CA" sz="800" dirty="0" smtClean="0"/>
              <a:t>(n=204)</a:t>
            </a:r>
          </a:p>
        </p:txBody>
      </p:sp>
      <p:sp>
        <p:nvSpPr>
          <p:cNvPr id="5134" name="Text Box 33"/>
          <p:cNvSpPr txBox="1">
            <a:spLocks noChangeArrowheads="1"/>
          </p:cNvSpPr>
          <p:nvPr/>
        </p:nvSpPr>
        <p:spPr bwMode="auto">
          <a:xfrm>
            <a:off x="6098200" y="3171336"/>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28" name="AutoShape 10"/>
          <p:cNvSpPr>
            <a:spLocks/>
          </p:cNvSpPr>
          <p:nvPr/>
        </p:nvSpPr>
        <p:spPr bwMode="auto">
          <a:xfrm rot="5400000">
            <a:off x="6293976" y="3141242"/>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4111323021"/>
              </p:ext>
            </p:extLst>
          </p:nvPr>
        </p:nvGraphicFramePr>
        <p:xfrm>
          <a:off x="581749" y="5770409"/>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(n=1156)                 (n=1559)</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(n=738)                 (n=738)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(n=x127               (n=168)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(n=25)                (n=36)</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nvSpPr>
        <p:spPr>
          <a:xfrm rot="10800000">
            <a:off x="1556596" y="38232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flipV="1">
            <a:off x="3383438" y="4449624"/>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838200" y="195263"/>
            <a:ext cx="8162925" cy="554037"/>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600" dirty="0" smtClean="0"/>
              <a:t>(among students who intend to pursue a career in engineering)</a:t>
            </a:r>
            <a:endParaRPr lang="en-CA" sz="1800" dirty="0" smtClean="0"/>
          </a:p>
        </p:txBody>
      </p:sp>
      <p:sp>
        <p:nvSpPr>
          <p:cNvPr id="35" name="Content Placeholder 34"/>
          <p:cNvSpPr>
            <a:spLocks noGrp="1"/>
          </p:cNvSpPr>
          <p:nvPr>
            <p:ph idx="1"/>
          </p:nvPr>
        </p:nvSpPr>
        <p:spPr>
          <a:xfrm>
            <a:off x="352425" y="979488"/>
            <a:ext cx="8554508"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Over nine in ten students who intend to pursue a career in engineering say they were definitely or likely planned to do so when they began their studies.  </a:t>
            </a:r>
          </a:p>
          <a:p>
            <a:pPr fontAlgn="auto">
              <a:lnSpc>
                <a:spcPct val="100000"/>
              </a:lnSpc>
              <a:spcAft>
                <a:spcPts val="0"/>
              </a:spcAft>
              <a:defRPr/>
            </a:pPr>
            <a:r>
              <a:rPr lang="en-US" sz="1400" dirty="0" smtClean="0">
                <a:latin typeface="+mj-lt"/>
              </a:rPr>
              <a:t>Compared to 2013, fewer students indicate that they definitely were planning on pursuing a career in engineering when they began their studies, while more indicate it was likely.</a:t>
            </a:r>
          </a:p>
        </p:txBody>
      </p:sp>
      <p:sp>
        <p:nvSpPr>
          <p:cNvPr id="614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2D66593-E3E3-45B5-967E-8D43FD5B0E71}" type="slidenum">
              <a:rPr lang="en-US"/>
              <a:pPr/>
              <a:t>19</a:t>
            </a:fld>
            <a:endParaRPr lang="en-US" dirty="0"/>
          </a:p>
        </p:txBody>
      </p:sp>
      <p:sp>
        <p:nvSpPr>
          <p:cNvPr id="2" name="Text Box 4"/>
          <p:cNvSpPr txBox="1">
            <a:spLocks noChangeArrowheads="1"/>
          </p:cNvSpPr>
          <p:nvPr/>
        </p:nvSpPr>
        <p:spPr bwMode="auto">
          <a:xfrm>
            <a:off x="395111" y="6300788"/>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a:t>
            </a:r>
            <a:r>
              <a:rPr lang="en-US" sz="800" dirty="0" smtClean="0">
                <a:solidFill>
                  <a:srgbClr val="1F497D"/>
                </a:solidFill>
                <a:latin typeface="Calibri"/>
              </a:rPr>
              <a:t>Students who intend to pursue a career in engineering </a:t>
            </a:r>
            <a:r>
              <a:rPr lang="en-US" sz="800" dirty="0" smtClean="0">
                <a:solidFill>
                  <a:schemeClr val="tx1"/>
                </a:solidFill>
                <a:latin typeface="+mj-lt"/>
              </a:rPr>
              <a:t>2013 (n=2366); 2014 (n=1900)</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629653073"/>
              </p:ext>
            </p:extLst>
          </p:nvPr>
        </p:nvGraphicFramePr>
        <p:xfrm>
          <a:off x="660047" y="2171319"/>
          <a:ext cx="7975600" cy="3394083"/>
        </p:xfrm>
        <a:graphic>
          <a:graphicData uri="http://schemas.openxmlformats.org/drawingml/2006/chart">
            <c:chart xmlns:c="http://schemas.openxmlformats.org/drawingml/2006/chart" xmlns:r="http://schemas.openxmlformats.org/officeDocument/2006/relationships" r:id="rId2"/>
          </a:graphicData>
        </a:graphic>
      </p:graphicFrame>
      <p:sp>
        <p:nvSpPr>
          <p:cNvPr id="6151" name="Text Box 47"/>
          <p:cNvSpPr txBox="1">
            <a:spLocks noChangeArrowheads="1"/>
          </p:cNvSpPr>
          <p:nvPr/>
        </p:nvSpPr>
        <p:spPr bwMode="auto">
          <a:xfrm>
            <a:off x="6203603" y="2921097"/>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6157" name="Text Box 54"/>
          <p:cNvSpPr txBox="1">
            <a:spLocks noChangeArrowheads="1"/>
          </p:cNvSpPr>
          <p:nvPr/>
        </p:nvSpPr>
        <p:spPr bwMode="auto">
          <a:xfrm>
            <a:off x="2215272" y="2291633"/>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38" name="AutoShape 10"/>
          <p:cNvSpPr>
            <a:spLocks/>
          </p:cNvSpPr>
          <p:nvPr/>
        </p:nvSpPr>
        <p:spPr bwMode="auto">
          <a:xfrm rot="5400000">
            <a:off x="2576690" y="1711915"/>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nvSpPr>
        <p:spPr bwMode="auto">
          <a:xfrm rot="5400000">
            <a:off x="6520393" y="266212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705141873"/>
              </p:ext>
            </p:extLst>
          </p:nvPr>
        </p:nvGraphicFramePr>
        <p:xfrm>
          <a:off x="629374" y="5392310"/>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(n=1126)                     (n=1524)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(n=668)                     (n=685)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(n=82)                     (n=124)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(n=24)                    (n=33)</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147144" y="2684339"/>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95%</a:t>
            </a:r>
            <a:r>
              <a:rPr lang="en-CA" dirty="0" smtClean="0"/>
              <a:t>     </a:t>
            </a:r>
            <a:r>
              <a:rPr lang="en-CA" sz="800" dirty="0"/>
              <a:t>(</a:t>
            </a:r>
            <a:r>
              <a:rPr lang="en-CA" sz="800" dirty="0" smtClean="0"/>
              <a:t>n=1794)</a:t>
            </a:r>
            <a:endParaRPr lang="en-CA" sz="800" dirty="0"/>
          </a:p>
          <a:p>
            <a:r>
              <a:rPr lang="en-CA" sz="1000" dirty="0" smtClean="0"/>
              <a:t>2013: 93%</a:t>
            </a:r>
            <a:r>
              <a:rPr lang="en-CA" sz="800" dirty="0"/>
              <a:t/>
            </a:r>
            <a:br>
              <a:rPr lang="en-CA" sz="800" dirty="0"/>
            </a:br>
            <a:r>
              <a:rPr lang="en-CA" sz="800" dirty="0" smtClean="0"/>
              <a:t>(n=2209)</a:t>
            </a:r>
          </a:p>
        </p:txBody>
      </p:sp>
      <p:sp>
        <p:nvSpPr>
          <p:cNvPr id="16" name="Text Box 32"/>
          <p:cNvSpPr txBox="1">
            <a:spLocks noChangeArrowheads="1"/>
          </p:cNvSpPr>
          <p:nvPr/>
        </p:nvSpPr>
        <p:spPr bwMode="auto">
          <a:xfrm>
            <a:off x="6107240" y="3353931"/>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a:t>
            </a:r>
            <a:r>
              <a:rPr lang="en-CA" dirty="0" smtClean="0"/>
              <a:t>     </a:t>
            </a:r>
            <a:r>
              <a:rPr lang="en-CA" sz="800" dirty="0"/>
              <a:t>(</a:t>
            </a:r>
            <a:r>
              <a:rPr lang="en-CA" sz="800" dirty="0" smtClean="0"/>
              <a:t>n=106)</a:t>
            </a:r>
          </a:p>
          <a:p>
            <a:r>
              <a:rPr lang="en-CA" sz="1000" dirty="0" smtClean="0"/>
              <a:t>2013: 7%</a:t>
            </a:r>
            <a:r>
              <a:rPr lang="en-CA" sz="800" dirty="0"/>
              <a:t/>
            </a:r>
            <a:br>
              <a:rPr lang="en-CA" sz="800" dirty="0"/>
            </a:br>
            <a:r>
              <a:rPr lang="en-CA" sz="800" dirty="0" smtClean="0"/>
              <a:t>(n=157)</a:t>
            </a:r>
          </a:p>
        </p:txBody>
      </p:sp>
      <p:sp>
        <p:nvSpPr>
          <p:cNvPr id="14" name="Isosceles Triangle 13"/>
          <p:cNvSpPr/>
          <p:nvPr/>
        </p:nvSpPr>
        <p:spPr>
          <a:xfrm rot="10800000">
            <a:off x="1461593" y="376931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flipV="1">
            <a:off x="3454688" y="426889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72389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Table of Contents</a:t>
            </a:r>
          </a:p>
        </p:txBody>
      </p:sp>
      <p:sp>
        <p:nvSpPr>
          <p:cNvPr id="76803" name="Rectangle 5"/>
          <p:cNvSpPr>
            <a:spLocks noGrp="1" noChangeArrowheads="1"/>
          </p:cNvSpPr>
          <p:nvPr>
            <p:ph idx="1"/>
          </p:nvPr>
        </p:nvSpPr>
        <p:spPr bwMode="auto">
          <a:xfrm>
            <a:off x="796924" y="1128501"/>
            <a:ext cx="7740650" cy="4733819"/>
          </a:xfrm>
          <a:noFill/>
          <a:ln>
            <a:miter lim="800000"/>
            <a:headEnd/>
            <a:tailEnd/>
          </a:ln>
        </p:spPr>
        <p:txBody>
          <a:bodyPr vert="horz" wrap="square" numCol="1" anchor="t" anchorCtr="0" compatLnSpc="1">
            <a:prstTxWarp prst="textNoShape">
              <a:avLst/>
            </a:prstTxWarp>
          </a:bodyPr>
          <a:lstStyle/>
          <a:p>
            <a:pPr marL="0" indent="0">
              <a:buFontTx/>
              <a:buNone/>
            </a:pPr>
            <a:r>
              <a:rPr lang="en-CA" sz="1600" dirty="0" smtClean="0"/>
              <a:t>Research Objectives							3</a:t>
            </a:r>
          </a:p>
          <a:p>
            <a:pPr marL="0" indent="0">
              <a:buFontTx/>
              <a:buNone/>
            </a:pPr>
            <a:r>
              <a:rPr lang="en-CA" sz="1600" dirty="0" smtClean="0"/>
              <a:t>Methodology							4</a:t>
            </a:r>
          </a:p>
          <a:p>
            <a:pPr marL="0" indent="0">
              <a:buFontTx/>
              <a:buNone/>
            </a:pPr>
            <a:r>
              <a:rPr lang="en-CA" sz="1600" dirty="0" smtClean="0"/>
              <a:t>Key Highlights							6</a:t>
            </a:r>
          </a:p>
          <a:p>
            <a:pPr marL="0" indent="0">
              <a:buFontTx/>
              <a:buNone/>
            </a:pPr>
            <a:r>
              <a:rPr lang="en-CA" sz="1600" dirty="0" smtClean="0"/>
              <a:t>Executive Summary							8</a:t>
            </a:r>
          </a:p>
          <a:p>
            <a:pPr marL="0" indent="0">
              <a:buFontTx/>
              <a:buNone/>
            </a:pPr>
            <a:r>
              <a:rPr lang="en-CA" sz="1600" dirty="0" smtClean="0"/>
              <a:t>Future Plans							12</a:t>
            </a:r>
          </a:p>
          <a:p>
            <a:pPr marL="0" indent="0">
              <a:buFontTx/>
              <a:buNone/>
            </a:pPr>
            <a:r>
              <a:rPr lang="en-CA" sz="1600" dirty="0" smtClean="0"/>
              <a:t>Intention to Apply for Licensure						21</a:t>
            </a:r>
          </a:p>
          <a:p>
            <a:pPr marL="0" indent="0">
              <a:buFontTx/>
              <a:buNone/>
            </a:pPr>
            <a:r>
              <a:rPr lang="en-CA" sz="1600" dirty="0" smtClean="0"/>
              <a:t>Licensing Knowledge							32</a:t>
            </a:r>
          </a:p>
          <a:p>
            <a:pPr marL="0" indent="0">
              <a:buFontTx/>
              <a:buNone/>
            </a:pPr>
            <a:r>
              <a:rPr lang="en-CA" sz="1600" dirty="0" smtClean="0"/>
              <a:t>Knowledge of Association of Professional Engineers 				38</a:t>
            </a:r>
          </a:p>
          <a:p>
            <a:pPr marL="0" indent="0">
              <a:buFontTx/>
              <a:buNone/>
            </a:pPr>
            <a:r>
              <a:rPr lang="en-CA" sz="1600" dirty="0" smtClean="0"/>
              <a:t>Knowledge of Professional Engineers Act 					41</a:t>
            </a:r>
          </a:p>
          <a:p>
            <a:pPr marL="0" indent="0">
              <a:buFontTx/>
              <a:buNone/>
            </a:pPr>
            <a:r>
              <a:rPr lang="en-CA" sz="1600" dirty="0" smtClean="0"/>
              <a:t>Career Assessment Tool						44</a:t>
            </a:r>
          </a:p>
          <a:p>
            <a:pPr marL="0" indent="0">
              <a:buFontTx/>
              <a:buNone/>
            </a:pPr>
            <a:r>
              <a:rPr lang="en-CA" sz="1600" dirty="0" smtClean="0"/>
              <a:t>Demographics							49</a:t>
            </a:r>
          </a:p>
          <a:p>
            <a:pPr marL="0" indent="0">
              <a:buFontTx/>
              <a:buNone/>
            </a:pPr>
            <a:r>
              <a:rPr lang="en-CA" sz="1600" dirty="0" smtClean="0"/>
              <a:t>Additional Analysis: Impact on Intention to Pursue </a:t>
            </a:r>
          </a:p>
          <a:p>
            <a:pPr marL="0" indent="0">
              <a:buFontTx/>
              <a:buNone/>
              <a:tabLst>
                <a:tab pos="519113" algn="l"/>
              </a:tabLst>
            </a:pPr>
            <a:r>
              <a:rPr lang="en-CA" sz="1600" dirty="0" smtClean="0"/>
              <a:t>	Attendance at Workshop/Seminar					54</a:t>
            </a:r>
          </a:p>
          <a:p>
            <a:pPr marL="0" indent="0">
              <a:buFontTx/>
              <a:buNone/>
              <a:tabLst>
                <a:tab pos="519113" algn="l"/>
              </a:tabLst>
            </a:pPr>
            <a:r>
              <a:rPr lang="en-CA" sz="1600" dirty="0" smtClean="0"/>
              <a:t>	Knowledge of PEA						57</a:t>
            </a:r>
          </a:p>
          <a:p>
            <a:pPr marL="0" indent="0">
              <a:buFontTx/>
              <a:buNone/>
              <a:tabLst>
                <a:tab pos="519113" algn="l"/>
              </a:tabLst>
            </a:pPr>
            <a:r>
              <a:rPr lang="en-CA" sz="1600" dirty="0" smtClean="0"/>
              <a:t>	Knowledge of Licensing and Roles					60</a:t>
            </a:r>
          </a:p>
          <a:p>
            <a:pPr marL="0" indent="0">
              <a:buFontTx/>
              <a:buNone/>
              <a:tabLst>
                <a:tab pos="519113" algn="l"/>
              </a:tabLst>
            </a:pPr>
            <a:r>
              <a:rPr lang="en-CA" sz="1600" dirty="0" smtClean="0"/>
              <a:t>	Knowledge of Organizational Responsibility				63</a:t>
            </a:r>
          </a:p>
        </p:txBody>
      </p:sp>
      <p:sp>
        <p:nvSpPr>
          <p:cNvPr id="7680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600" dirty="0" smtClean="0"/>
              <a:t>(among students who do </a:t>
            </a:r>
            <a:r>
              <a:rPr lang="en-CA" sz="1600" i="1" u="sng" dirty="0" smtClean="0"/>
              <a:t>not</a:t>
            </a:r>
            <a:r>
              <a:rPr lang="en-CA" sz="1600" dirty="0" smtClean="0"/>
              <a:t> intend to pursue a career in engineering)</a:t>
            </a:r>
            <a:endParaRPr lang="en-CA" sz="1800" dirty="0" smtClean="0"/>
          </a:p>
        </p:txBody>
      </p:sp>
      <p:sp>
        <p:nvSpPr>
          <p:cNvPr id="35" name="Content Placeholder 34"/>
          <p:cNvSpPr>
            <a:spLocks noGrp="1"/>
          </p:cNvSpPr>
          <p:nvPr>
            <p:ph idx="1"/>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Of those who do not intend to pursue a career in the engineering field, seven in ten indicate they were definitely or likely to plan on pursuing a career in engineering when they began their studies, while one-third say that was not their intention.  </a:t>
            </a:r>
          </a:p>
        </p:txBody>
      </p:sp>
      <p:sp>
        <p:nvSpPr>
          <p:cNvPr id="7173"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61C1F0D-E438-49B8-8A14-846FC84C0084}" type="slidenum">
              <a:rPr lang="en-US"/>
              <a:pPr/>
              <a:t>20</a:t>
            </a:fld>
            <a:endParaRPr lang="en-US" dirty="0"/>
          </a:p>
        </p:txBody>
      </p:sp>
      <p:sp>
        <p:nvSpPr>
          <p:cNvPr id="2" name="Text Box 4"/>
          <p:cNvSpPr txBox="1">
            <a:spLocks noChangeArrowheads="1"/>
          </p:cNvSpPr>
          <p:nvPr/>
        </p:nvSpPr>
        <p:spPr bwMode="auto">
          <a:xfrm>
            <a:off x="384175" y="6313122"/>
            <a:ext cx="8759825" cy="338554"/>
          </a:xfrm>
          <a:prstGeom prst="rect">
            <a:avLst/>
          </a:prstGeom>
          <a:noFill/>
          <a:ln w="25400">
            <a:noFill/>
            <a:miter lim="800000"/>
            <a:headEnd/>
            <a:tailEnd/>
          </a:ln>
        </p:spPr>
        <p:txBody>
          <a:bodyPr>
            <a:spAutoFit/>
          </a:bodyPr>
          <a:lstStyle/>
          <a:p>
            <a:pPr algn="l">
              <a:spcBef>
                <a:spcPts val="0"/>
              </a:spcBef>
              <a:defRPr/>
            </a:pPr>
            <a:r>
              <a:rPr lang="en-US" sz="800" dirty="0" smtClean="0">
                <a:solidFill>
                  <a:srgbClr val="1F497D"/>
                </a:solidFill>
                <a:latin typeface="Calibri"/>
              </a:rPr>
              <a:t>Q18. When you began your studies, did you plan to practice engineering when you completed your program?</a:t>
            </a:r>
          </a:p>
          <a:p>
            <a:pPr algn="l">
              <a:spcBef>
                <a:spcPts val="0"/>
              </a:spcBef>
              <a:defRPr/>
            </a:pPr>
            <a:r>
              <a:rPr lang="en-US" sz="800" dirty="0" smtClean="0">
                <a:solidFill>
                  <a:srgbClr val="1F497D"/>
                </a:solidFill>
                <a:latin typeface="Calibri"/>
              </a:rPr>
              <a:t>Base:</a:t>
            </a:r>
            <a:r>
              <a:rPr lang="en-US" sz="800" dirty="0" smtClean="0">
                <a:solidFill>
                  <a:schemeClr val="tx1"/>
                </a:solidFill>
                <a:latin typeface="+mj-lt"/>
              </a:rPr>
              <a:t> </a:t>
            </a:r>
            <a:r>
              <a:rPr lang="en-US" sz="800" dirty="0" smtClean="0">
                <a:solidFill>
                  <a:srgbClr val="1F497D"/>
                </a:solidFill>
                <a:latin typeface="Calibri"/>
              </a:rPr>
              <a:t>Students who do not intend to pursue a career in engineering </a:t>
            </a:r>
            <a:r>
              <a:rPr lang="en-US" sz="800" dirty="0" smtClean="0">
                <a:solidFill>
                  <a:schemeClr val="tx1"/>
                </a:solidFill>
                <a:latin typeface="+mj-lt"/>
              </a:rPr>
              <a:t>2013 (n=135); </a:t>
            </a:r>
            <a:r>
              <a:rPr lang="en-US" sz="800" dirty="0">
                <a:solidFill>
                  <a:schemeClr val="tx1"/>
                </a:solidFill>
                <a:latin typeface="+mj-lt"/>
              </a:rPr>
              <a:t>2014 (</a:t>
            </a:r>
            <a:r>
              <a:rPr lang="en-US" sz="800" dirty="0" smtClean="0">
                <a:solidFill>
                  <a:schemeClr val="tx1"/>
                </a:solidFill>
                <a:latin typeface="+mj-lt"/>
              </a:rPr>
              <a:t>n=146)</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2535729503"/>
              </p:ext>
            </p:extLst>
          </p:nvPr>
        </p:nvGraphicFramePr>
        <p:xfrm>
          <a:off x="850900" y="1926336"/>
          <a:ext cx="7975600" cy="3363002"/>
        </p:xfrm>
        <a:graphic>
          <a:graphicData uri="http://schemas.openxmlformats.org/drawingml/2006/chart">
            <c:chart xmlns:c="http://schemas.openxmlformats.org/drawingml/2006/chart" xmlns:r="http://schemas.openxmlformats.org/officeDocument/2006/relationships" r:id="rId2"/>
          </a:graphicData>
        </a:graphic>
      </p:graphicFrame>
      <p:sp>
        <p:nvSpPr>
          <p:cNvPr id="7175" name="Text Box 47"/>
          <p:cNvSpPr txBox="1">
            <a:spLocks noChangeArrowheads="1"/>
          </p:cNvSpPr>
          <p:nvPr/>
        </p:nvSpPr>
        <p:spPr bwMode="auto">
          <a:xfrm>
            <a:off x="6410276" y="2625137"/>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7181" name="Text Box 54"/>
          <p:cNvSpPr txBox="1">
            <a:spLocks noChangeArrowheads="1"/>
          </p:cNvSpPr>
          <p:nvPr/>
        </p:nvSpPr>
        <p:spPr bwMode="auto">
          <a:xfrm>
            <a:off x="2394235" y="2362824"/>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40" name="AutoShape 10"/>
          <p:cNvSpPr>
            <a:spLocks/>
          </p:cNvSpPr>
          <p:nvPr/>
        </p:nvSpPr>
        <p:spPr bwMode="auto">
          <a:xfrm rot="5400000">
            <a:off x="2684288" y="190295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nvSpPr>
        <p:spPr bwMode="auto">
          <a:xfrm rot="5400000">
            <a:off x="6742291" y="218845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729470570"/>
              </p:ext>
            </p:extLst>
          </p:nvPr>
        </p:nvGraphicFramePr>
        <p:xfrm>
          <a:off x="877024" y="5068874"/>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ctr" defTabSz="914400" rtl="0" eaLnBrk="1" fontAlgn="b" latinLnBrk="0" hangingPunct="1"/>
                      <a:r>
                        <a:rPr lang="en-US" sz="900" b="0" i="0" u="none" strike="noStrike" kern="1200" dirty="0" smtClean="0">
                          <a:solidFill>
                            <a:schemeClr val="tx2"/>
                          </a:solidFill>
                          <a:latin typeface="Arial Narrow" pitchFamily="34" charset="0"/>
                          <a:ea typeface="+mn-ea"/>
                          <a:cs typeface="+mn-cs"/>
                        </a:rPr>
                        <a:t>(n=30)                     (n=35)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(n=70)                      (n=53)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(n=45)                   (n=44)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(n=1)                  (n=3)</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307780" y="2808986"/>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69%</a:t>
            </a:r>
            <a:r>
              <a:rPr lang="en-CA" dirty="0" smtClean="0"/>
              <a:t>     </a:t>
            </a:r>
            <a:r>
              <a:rPr lang="en-CA" sz="800" dirty="0"/>
              <a:t>(</a:t>
            </a:r>
            <a:r>
              <a:rPr lang="en-CA" sz="800" dirty="0" smtClean="0"/>
              <a:t>n=100)</a:t>
            </a:r>
            <a:endParaRPr lang="en-CA" sz="800" dirty="0"/>
          </a:p>
          <a:p>
            <a:r>
              <a:rPr lang="en-CA" sz="1000" dirty="0" smtClean="0"/>
              <a:t>2013: 65%</a:t>
            </a:r>
            <a:r>
              <a:rPr lang="en-CA" sz="800" dirty="0"/>
              <a:t/>
            </a:r>
            <a:br>
              <a:rPr lang="en-CA" sz="800" dirty="0"/>
            </a:br>
            <a:r>
              <a:rPr lang="en-CA" sz="800" dirty="0" smtClean="0"/>
              <a:t>(n=88)</a:t>
            </a:r>
          </a:p>
        </p:txBody>
      </p:sp>
      <p:sp>
        <p:nvSpPr>
          <p:cNvPr id="16" name="Text Box 32"/>
          <p:cNvSpPr txBox="1">
            <a:spLocks noChangeArrowheads="1"/>
          </p:cNvSpPr>
          <p:nvPr/>
        </p:nvSpPr>
        <p:spPr bwMode="auto">
          <a:xfrm>
            <a:off x="6332874" y="3039750"/>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32%</a:t>
            </a:r>
            <a:r>
              <a:rPr lang="en-CA" dirty="0" smtClean="0"/>
              <a:t>     </a:t>
            </a:r>
            <a:r>
              <a:rPr lang="en-CA" sz="800" dirty="0"/>
              <a:t>(</a:t>
            </a:r>
            <a:r>
              <a:rPr lang="en-CA" sz="800" dirty="0" smtClean="0"/>
              <a:t>n=42)</a:t>
            </a:r>
          </a:p>
          <a:p>
            <a:r>
              <a:rPr lang="en-CA" sz="1000" dirty="0" smtClean="0"/>
              <a:t>2013: 35%</a:t>
            </a:r>
            <a:r>
              <a:rPr lang="en-CA" sz="800" dirty="0"/>
              <a:t/>
            </a:r>
            <a:br>
              <a:rPr lang="en-CA" sz="800" dirty="0"/>
            </a:br>
            <a:r>
              <a:rPr lang="en-CA" sz="800" dirty="0" smtClean="0"/>
              <a:t>(n=47)</a:t>
            </a:r>
          </a:p>
        </p:txBody>
      </p:sp>
    </p:spTree>
    <p:extLst>
      <p:ext uri="{BB962C8B-B14F-4D97-AF65-F5344CB8AC3E}">
        <p14:creationId xmlns:p14="http://schemas.microsoft.com/office/powerpoint/2010/main" val="11073445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nvPr>
        </p:nvSpPr>
        <p:spPr>
          <a:xfrm>
            <a:off x="144463" y="2809875"/>
            <a:ext cx="4416425" cy="1247775"/>
          </a:xfrm>
        </p:spPr>
        <p:txBody>
          <a:bodyPr/>
          <a:lstStyle/>
          <a:p>
            <a:pPr fontAlgn="auto">
              <a:spcAft>
                <a:spcPts val="0"/>
              </a:spcAft>
              <a:defRPr/>
            </a:pPr>
            <a:r>
              <a:rPr lang="en-US" sz="3000" dirty="0" smtClean="0">
                <a:solidFill>
                  <a:schemeClr val="accent6"/>
                </a:solidFill>
              </a:rPr>
              <a:t>Application Intentions for Professional Engineering Licensure</a:t>
            </a:r>
            <a:endParaRPr lang="en-US" dirty="0" smtClean="0">
              <a:solidFill>
                <a:schemeClr val="accent6"/>
              </a:solidFill>
            </a:endParaRPr>
          </a:p>
        </p:txBody>
      </p:sp>
      <p:sp>
        <p:nvSpPr>
          <p:cNvPr id="8601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EF693BC3-FFFA-4E4A-B2F1-C3C42A7AE877}" type="slidenum">
              <a:rPr lang="en-US"/>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969199785"/>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At eight in ten, the vast majority of students intend on applying for licensure, of which nearly half definitely, will lower than in 2013, while three in ten probably will.  Around one in ten do not intend on applying for their P. </a:t>
            </a:r>
            <a:r>
              <a:rPr lang="en-US" sz="1400" dirty="0" err="1" smtClean="0">
                <a:latin typeface="+mj-lt"/>
              </a:rPr>
              <a:t>Eng</a:t>
            </a:r>
            <a:r>
              <a:rPr lang="en-US" sz="1400" dirty="0" smtClean="0">
                <a:latin typeface="+mj-lt"/>
              </a:rPr>
              <a:t> or don’t know.</a:t>
            </a:r>
            <a:endParaRPr lang="en-US"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22</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8204" name="Text Box 17"/>
          <p:cNvSpPr txBox="1">
            <a:spLocks noChangeArrowheads="1"/>
          </p:cNvSpPr>
          <p:nvPr/>
        </p:nvSpPr>
        <p:spPr bwMode="auto">
          <a:xfrm>
            <a:off x="1097843" y="15426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136309" y="3231437"/>
            <a:ext cx="76417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874449" y="1800336"/>
            <a:ext cx="730527"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9" name="Text Box 20"/>
          <p:cNvSpPr txBox="1">
            <a:spLocks noChangeArrowheads="1"/>
          </p:cNvSpPr>
          <p:nvPr/>
        </p:nvSpPr>
        <p:spPr bwMode="auto">
          <a:xfrm>
            <a:off x="1722474" y="2238689"/>
            <a:ext cx="1127603"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79%</a:t>
            </a:r>
            <a:r>
              <a:rPr lang="en-CA" dirty="0" smtClean="0"/>
              <a:t>     </a:t>
            </a:r>
            <a:r>
              <a:rPr lang="en-CA" sz="700" dirty="0"/>
              <a:t>(</a:t>
            </a:r>
            <a:r>
              <a:rPr lang="en-CA" sz="700" dirty="0" smtClean="0"/>
              <a:t>n=1617)</a:t>
            </a:r>
          </a:p>
          <a:p>
            <a:r>
              <a:rPr lang="en-CA" sz="1000" dirty="0" smtClean="0"/>
              <a:t>2013: 82%</a:t>
            </a:r>
            <a:r>
              <a:rPr lang="en-CA" sz="700" dirty="0" smtClean="0"/>
              <a:t/>
            </a:r>
            <a:br>
              <a:rPr lang="en-CA" sz="700" dirty="0" smtClean="0"/>
            </a:br>
            <a:r>
              <a:rPr lang="en-CA" sz="700" dirty="0" smtClean="0"/>
              <a:t>(n=2061)</a:t>
            </a:r>
            <a:endParaRPr lang="en-CA" dirty="0"/>
          </a:p>
        </p:txBody>
      </p:sp>
      <p:sp>
        <p:nvSpPr>
          <p:cNvPr id="60" name="AutoShape 10"/>
          <p:cNvSpPr>
            <a:spLocks/>
          </p:cNvSpPr>
          <p:nvPr/>
        </p:nvSpPr>
        <p:spPr bwMode="auto">
          <a:xfrm rot="5400000">
            <a:off x="2150166" y="171194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nvSpPr>
        <p:spPr bwMode="auto">
          <a:xfrm rot="5400000">
            <a:off x="5388223" y="333318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2" name="Text Box 20"/>
          <p:cNvSpPr txBox="1">
            <a:spLocks noChangeArrowheads="1"/>
          </p:cNvSpPr>
          <p:nvPr/>
        </p:nvSpPr>
        <p:spPr bwMode="auto">
          <a:xfrm>
            <a:off x="5007935" y="3682475"/>
            <a:ext cx="1063255"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13%</a:t>
            </a:r>
            <a:r>
              <a:rPr lang="en-CA" dirty="0" smtClean="0"/>
              <a:t>     </a:t>
            </a:r>
            <a:r>
              <a:rPr lang="en-CA" sz="700" dirty="0"/>
              <a:t>(</a:t>
            </a:r>
            <a:r>
              <a:rPr lang="en-CA" sz="700" dirty="0" smtClean="0"/>
              <a:t>n=256)</a:t>
            </a:r>
          </a:p>
          <a:p>
            <a:r>
              <a:rPr lang="en-CA" sz="1000" dirty="0" smtClean="0"/>
              <a:t>2013: 11%</a:t>
            </a:r>
            <a:r>
              <a:rPr lang="en-CA" sz="700" dirty="0" smtClean="0"/>
              <a:t/>
            </a:r>
            <a:br>
              <a:rPr lang="en-CA" sz="700" dirty="0" smtClean="0"/>
            </a:br>
            <a:r>
              <a:rPr lang="en-CA" sz="700" dirty="0" smtClean="0"/>
              <a:t>(n=268)</a:t>
            </a:r>
            <a:endParaRPr lang="en-CA" dirty="0"/>
          </a:p>
        </p:txBody>
      </p:sp>
      <p:graphicFrame>
        <p:nvGraphicFramePr>
          <p:cNvPr id="20" name="Table 19"/>
          <p:cNvGraphicFramePr>
            <a:graphicFrameLocks noGrp="1"/>
          </p:cNvGraphicFramePr>
          <p:nvPr>
            <p:extLst>
              <p:ext uri="{D42A27DB-BD31-4B8C-83A1-F6EECF244321}">
                <p14:modId xmlns:p14="http://schemas.microsoft.com/office/powerpoint/2010/main" val="901121774"/>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(n=995)             (n=1365)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(n=622)               (n=696)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(n=184)              (n=198)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(n=72)              (n=70)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(n=173)             (n=172)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nvSpPr>
        <p:spPr>
          <a:xfrm rot="10800000">
            <a:off x="1163177" y="358487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a:off x="2707191" y="2335233"/>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5980976" y="379670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2530476673"/>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CA" dirty="0" smtClean="0"/>
              <a:t>Intention to Apply for Licensure</a:t>
            </a:r>
            <a:br>
              <a:rPr lang="en-CA" dirty="0" smtClean="0"/>
            </a:br>
            <a:r>
              <a:rPr lang="en-CA" dirty="0" smtClean="0"/>
              <a:t> -Pursuing Engineering Career </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Among those students who intend to pursue a career in engineering, more than half</a:t>
            </a:r>
            <a:r>
              <a:rPr lang="en-US" sz="1400" dirty="0" smtClean="0">
                <a:latin typeface="+mj-lt"/>
              </a:rPr>
              <a:t> definitely intend to apply for licensure, lower than in 2013, while a further three in ten probably will.  Less than one in ten probably/ definitely won’t apply or don’t know.</a:t>
            </a:r>
            <a:endParaRPr lang="en-US"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23</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rgbClr val="1F497D"/>
                </a:solidFill>
                <a:latin typeface="Calibri"/>
              </a:rPr>
              <a:t> Base: Respondents who intend to pursue a career in the engineering field </a:t>
            </a:r>
            <a:r>
              <a:rPr lang="en-US" sz="800" dirty="0" smtClean="0">
                <a:solidFill>
                  <a:schemeClr val="tx1"/>
                </a:solidFill>
                <a:latin typeface="+mj-lt"/>
              </a:rPr>
              <a:t>2013 (n=2366); 2014 (n=1900)</a:t>
            </a:r>
            <a:endParaRPr lang="en-US" sz="800" dirty="0">
              <a:solidFill>
                <a:schemeClr val="tx1"/>
              </a:solidFill>
              <a:latin typeface="+mj-lt"/>
            </a:endParaRPr>
          </a:p>
        </p:txBody>
      </p:sp>
      <p:sp>
        <p:nvSpPr>
          <p:cNvPr id="8204" name="Text Box 17"/>
          <p:cNvSpPr txBox="1">
            <a:spLocks noChangeArrowheads="1"/>
          </p:cNvSpPr>
          <p:nvPr/>
        </p:nvSpPr>
        <p:spPr bwMode="auto">
          <a:xfrm>
            <a:off x="1097843" y="152202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147525" y="3394344"/>
            <a:ext cx="76417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874450" y="1868283"/>
            <a:ext cx="730527"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60" name="AutoShape 10"/>
          <p:cNvSpPr>
            <a:spLocks/>
          </p:cNvSpPr>
          <p:nvPr/>
        </p:nvSpPr>
        <p:spPr bwMode="auto">
          <a:xfrm rot="5400000">
            <a:off x="2150166" y="163905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nvSpPr>
        <p:spPr bwMode="auto">
          <a:xfrm rot="5400000">
            <a:off x="5388223" y="317469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01807052"/>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(n=987)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(n=1354)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(n=590)              (n=659)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(n=127)              (n=147)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(n=51)               (n=54)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(n=145)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(n=152)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a:off x="1163031" y="346899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2275090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extLst>
              <p:ext uri="{D42A27DB-BD31-4B8C-83A1-F6EECF244321}">
                <p14:modId xmlns:p14="http://schemas.microsoft.com/office/powerpoint/2010/main" val="176886804"/>
              </p:ext>
            </p:extLst>
          </p:nvPr>
        </p:nvGraphicFramePr>
        <p:xfrm>
          <a:off x="583848" y="1689100"/>
          <a:ext cx="8006997"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Foresee Applying in Future P.Eng.</a:t>
            </a:r>
          </a:p>
        </p:txBody>
      </p:sp>
      <p:sp>
        <p:nvSpPr>
          <p:cNvPr id="1024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A5B26A8-B61E-4E19-9014-12657928C1BB}" type="slidenum">
              <a:rPr lang="en-US"/>
              <a:pPr/>
              <a:t>24</a:t>
            </a:fld>
            <a:endParaRPr lang="en-US" dirty="0"/>
          </a:p>
        </p:txBody>
      </p:sp>
      <p:sp>
        <p:nvSpPr>
          <p:cNvPr id="10255" name="Text Box 19"/>
          <p:cNvSpPr txBox="1">
            <a:spLocks noChangeArrowheads="1"/>
          </p:cNvSpPr>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Do you ever foresee yourself applying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said ‘no’ in Q21 </a:t>
            </a:r>
            <a:r>
              <a:rPr lang="en-US" sz="800" dirty="0" smtClean="0">
                <a:solidFill>
                  <a:schemeClr val="tx1"/>
                </a:solidFill>
                <a:latin typeface="+mj-lt"/>
              </a:rPr>
              <a:t>2013 (n=268); 2014 (n=256)</a:t>
            </a:r>
            <a:endParaRPr lang="en-US" sz="800" dirty="0">
              <a:solidFill>
                <a:schemeClr val="tx1"/>
              </a:solidFill>
              <a:latin typeface="+mj-lt"/>
            </a:endParaRPr>
          </a:p>
        </p:txBody>
      </p:sp>
      <p:sp>
        <p:nvSpPr>
          <p:cNvPr id="10256" name="Text Box 21"/>
          <p:cNvSpPr txBox="1">
            <a:spLocks noChangeArrowheads="1"/>
          </p:cNvSpPr>
          <p:nvPr/>
        </p:nvSpPr>
        <p:spPr bwMode="auto">
          <a:xfrm>
            <a:off x="1071033" y="1988778"/>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Ever Foresee Yourself Applying for Licensure?</a:t>
            </a:r>
          </a:p>
        </p:txBody>
      </p:sp>
      <p:sp>
        <p:nvSpPr>
          <p:cNvPr id="34" name="Content Placeholder 33"/>
          <p:cNvSpPr txBox="1">
            <a:spLocks/>
          </p:cNvSpPr>
          <p:nvPr/>
        </p:nvSpPr>
        <p:spPr>
          <a:xfrm>
            <a:off x="352424" y="754538"/>
            <a:ext cx="8464197" cy="117981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j-lt"/>
              </a:rPr>
              <a:t>Of </a:t>
            </a:r>
            <a:r>
              <a:rPr lang="en-US" sz="1400" b="0" dirty="0" smtClean="0">
                <a:solidFill>
                  <a:schemeClr val="tx1"/>
                </a:solidFill>
                <a:latin typeface="+mj-lt"/>
              </a:rPr>
              <a:t>those students </a:t>
            </a:r>
            <a:r>
              <a:rPr lang="en-US" sz="1400" b="0" dirty="0">
                <a:solidFill>
                  <a:schemeClr val="tx1"/>
                </a:solidFill>
                <a:latin typeface="+mj-lt"/>
              </a:rPr>
              <a:t>who do not plan on </a:t>
            </a:r>
            <a:r>
              <a:rPr lang="en-US" sz="1400" b="0" dirty="0" smtClean="0">
                <a:solidFill>
                  <a:schemeClr val="tx1"/>
                </a:solidFill>
                <a:latin typeface="+mj-lt"/>
              </a:rPr>
              <a:t>applying </a:t>
            </a:r>
            <a:r>
              <a:rPr lang="en-US" sz="1400" b="0" dirty="0">
                <a:solidFill>
                  <a:schemeClr val="tx1"/>
                </a:solidFill>
                <a:latin typeface="+mj-lt"/>
              </a:rPr>
              <a:t>for licensure</a:t>
            </a:r>
            <a:r>
              <a:rPr lang="en-US" sz="1400" b="0" dirty="0" smtClean="0">
                <a:solidFill>
                  <a:schemeClr val="tx1"/>
                </a:solidFill>
                <a:latin typeface="+mj-lt"/>
              </a:rPr>
              <a:t>, </a:t>
            </a:r>
            <a:r>
              <a:rPr lang="en-US" sz="1400" b="0" dirty="0">
                <a:solidFill>
                  <a:schemeClr val="tx1"/>
                </a:solidFill>
                <a:latin typeface="+mj-lt"/>
              </a:rPr>
              <a:t>half do not foresee themselves applying in the </a:t>
            </a:r>
            <a:r>
              <a:rPr lang="en-US" sz="1400" b="0" dirty="0" smtClean="0">
                <a:solidFill>
                  <a:schemeClr val="tx1"/>
                </a:solidFill>
                <a:latin typeface="+mj-lt"/>
              </a:rPr>
              <a:t>future, while</a:t>
            </a:r>
            <a:r>
              <a:rPr lang="en-US" sz="1400" b="0" dirty="0" smtClean="0">
                <a:solidFill>
                  <a:srgbClr val="1F497D"/>
                </a:solidFill>
                <a:latin typeface="Calibri"/>
              </a:rPr>
              <a:t> </a:t>
            </a:r>
            <a:r>
              <a:rPr lang="en-US" sz="1400" b="0" dirty="0" smtClean="0">
                <a:solidFill>
                  <a:schemeClr val="tx1"/>
                </a:solidFill>
                <a:latin typeface="+mj-lt"/>
              </a:rPr>
              <a:t>four in ten feel that they definitely or probably will apply for licensure sometime down the road </a:t>
            </a:r>
            <a:r>
              <a:rPr lang="en-US" sz="1400" b="0" dirty="0" smtClean="0">
                <a:solidFill>
                  <a:srgbClr val="1F497D"/>
                </a:solidFill>
                <a:latin typeface="Calibri"/>
              </a:rPr>
              <a:t>and one in ten don’t know.</a:t>
            </a:r>
          </a:p>
          <a:p>
            <a:pPr marL="182563" indent="-182563" algn="l" fontAlgn="auto">
              <a:spcBef>
                <a:spcPts val="800"/>
              </a:spcBef>
              <a:spcAft>
                <a:spcPts val="0"/>
              </a:spcAft>
              <a:buFont typeface="Wingdings" pitchFamily="2" charset="2"/>
              <a:buChar char="§"/>
              <a:defRPr/>
            </a:pPr>
            <a:r>
              <a:rPr lang="en-US" sz="1400" b="0" dirty="0" smtClean="0">
                <a:solidFill>
                  <a:srgbClr val="1F497D"/>
                </a:solidFill>
                <a:latin typeface="Calibri"/>
              </a:rPr>
              <a:t>Compared to 2013, there has been a directional increase in the proportion who probably won’t apply in the future.</a:t>
            </a:r>
            <a:endParaRPr lang="en-US" sz="1800" b="0" dirty="0">
              <a:solidFill>
                <a:schemeClr val="tx1"/>
              </a:solidFill>
              <a:latin typeface="+mn-lt"/>
            </a:endParaRPr>
          </a:p>
        </p:txBody>
      </p:sp>
      <p:sp>
        <p:nvSpPr>
          <p:cNvPr id="56" name="Text Box 15"/>
          <p:cNvSpPr txBox="1">
            <a:spLocks noChangeArrowheads="1"/>
          </p:cNvSpPr>
          <p:nvPr/>
        </p:nvSpPr>
        <p:spPr bwMode="auto">
          <a:xfrm>
            <a:off x="5115624" y="2644866"/>
            <a:ext cx="849238"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7" name="Text Box 19"/>
          <p:cNvSpPr txBox="1">
            <a:spLocks noChangeArrowheads="1"/>
          </p:cNvSpPr>
          <p:nvPr/>
        </p:nvSpPr>
        <p:spPr bwMode="auto">
          <a:xfrm>
            <a:off x="1808307" y="3060364"/>
            <a:ext cx="677365"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8" name="Text Box 20"/>
          <p:cNvSpPr txBox="1">
            <a:spLocks noChangeArrowheads="1"/>
          </p:cNvSpPr>
          <p:nvPr/>
        </p:nvSpPr>
        <p:spPr bwMode="auto">
          <a:xfrm>
            <a:off x="1594884" y="3535095"/>
            <a:ext cx="1116418" cy="73866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42%</a:t>
            </a:r>
            <a:r>
              <a:rPr lang="en-CA" dirty="0" smtClean="0"/>
              <a:t>     </a:t>
            </a:r>
            <a:r>
              <a:rPr lang="en-CA" sz="700" dirty="0"/>
              <a:t>(</a:t>
            </a:r>
            <a:r>
              <a:rPr lang="en-CA" sz="700" dirty="0" smtClean="0"/>
              <a:t>n=108)</a:t>
            </a:r>
          </a:p>
          <a:p>
            <a:r>
              <a:rPr lang="en-CA" sz="1000" dirty="0" smtClean="0"/>
              <a:t>2013: 46%</a:t>
            </a:r>
            <a:r>
              <a:rPr lang="en-CA" dirty="0"/>
              <a:t/>
            </a:r>
            <a:br>
              <a:rPr lang="en-CA" dirty="0"/>
            </a:br>
            <a:r>
              <a:rPr lang="en-CA" dirty="0" smtClean="0"/>
              <a:t>(n=122)</a:t>
            </a:r>
            <a:endParaRPr lang="en-CA" sz="700" dirty="0" smtClean="0"/>
          </a:p>
        </p:txBody>
      </p:sp>
      <p:sp>
        <p:nvSpPr>
          <p:cNvPr id="59" name="AutoShape 10"/>
          <p:cNvSpPr>
            <a:spLocks/>
          </p:cNvSpPr>
          <p:nvPr/>
        </p:nvSpPr>
        <p:spPr bwMode="auto">
          <a:xfrm rot="5400000">
            <a:off x="2033209" y="293934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20"/>
          <p:cNvSpPr txBox="1">
            <a:spLocks noChangeArrowheads="1"/>
          </p:cNvSpPr>
          <p:nvPr/>
        </p:nvSpPr>
        <p:spPr bwMode="auto">
          <a:xfrm>
            <a:off x="5007935" y="3060364"/>
            <a:ext cx="1137684"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50%</a:t>
            </a:r>
            <a:r>
              <a:rPr lang="en-CA" dirty="0" smtClean="0"/>
              <a:t>     </a:t>
            </a:r>
            <a:r>
              <a:rPr lang="en-CA" sz="700" dirty="0"/>
              <a:t>(</a:t>
            </a:r>
            <a:r>
              <a:rPr lang="en-CA" sz="700" dirty="0" smtClean="0"/>
              <a:t>n=128)</a:t>
            </a:r>
          </a:p>
          <a:p>
            <a:r>
              <a:rPr lang="en-CA" sz="1000" dirty="0" smtClean="0"/>
              <a:t>2013: 44%</a:t>
            </a:r>
            <a:r>
              <a:rPr lang="en-CA" sz="700" dirty="0" smtClean="0"/>
              <a:t/>
            </a:r>
            <a:br>
              <a:rPr lang="en-CA" sz="700" dirty="0" smtClean="0"/>
            </a:br>
            <a:r>
              <a:rPr lang="en-CA" sz="700" dirty="0" smtClean="0"/>
              <a:t>(n=118)</a:t>
            </a:r>
            <a:endParaRPr lang="en-CA" dirty="0"/>
          </a:p>
        </p:txBody>
      </p:sp>
      <p:graphicFrame>
        <p:nvGraphicFramePr>
          <p:cNvPr id="19" name="Table 18"/>
          <p:cNvGraphicFramePr>
            <a:graphicFrameLocks noGrp="1"/>
          </p:cNvGraphicFramePr>
          <p:nvPr>
            <p:extLst>
              <p:ext uri="{D42A27DB-BD31-4B8C-83A1-F6EECF244321}">
                <p14:modId xmlns:p14="http://schemas.microsoft.com/office/powerpoint/2010/main" val="2184352647"/>
              </p:ext>
            </p:extLst>
          </p:nvPr>
        </p:nvGraphicFramePr>
        <p:xfrm>
          <a:off x="521975" y="5745824"/>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(n=61)               (n=64)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(n=47)              (n=58)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(n=111)            (n=100)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(n=17)               (n=18)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(n=20)            (n=28)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5448803" y="240426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Applying for Licensure</a:t>
            </a:r>
          </a:p>
        </p:txBody>
      </p:sp>
      <p:sp>
        <p:nvSpPr>
          <p:cNvPr id="11268" name="Content Placeholder 32"/>
          <p:cNvSpPr>
            <a:spLocks noGrp="1"/>
          </p:cNvSpPr>
          <p:nvPr>
            <p:ph idx="1"/>
          </p:nvPr>
        </p:nvSpPr>
        <p:spPr bwMode="auto">
          <a:xfrm>
            <a:off x="333375" y="671513"/>
            <a:ext cx="8475486" cy="1179810"/>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en-US" sz="1400" dirty="0" smtClean="0"/>
              <a:t>Among those who do not ever intend to pursue licensure, the most cited reasons </a:t>
            </a:r>
            <a:r>
              <a:rPr lang="en-US" sz="1400" dirty="0"/>
              <a:t>are that it is not necessary for their career </a:t>
            </a:r>
            <a:r>
              <a:rPr lang="en-US" sz="1400" dirty="0" smtClean="0"/>
              <a:t>plans or a lack of interest.  Other common mentions include plans to pursue a different career path altogether or plans to work outside the country.</a:t>
            </a:r>
          </a:p>
          <a:p>
            <a:pPr>
              <a:lnSpc>
                <a:spcPct val="100000"/>
              </a:lnSpc>
            </a:pPr>
            <a:r>
              <a:rPr lang="en-US" sz="1400" dirty="0" smtClean="0"/>
              <a:t>Compared to 2013, students are more likely to indicate that a P. </a:t>
            </a:r>
            <a:r>
              <a:rPr lang="en-US" sz="1400" dirty="0" err="1" smtClean="0"/>
              <a:t>Eng</a:t>
            </a:r>
            <a:r>
              <a:rPr lang="en-US" sz="1400" dirty="0" smtClean="0"/>
              <a:t> is unnecessary for their career plans and less likely to report that they plan to pursue a career in engineering or that a P. </a:t>
            </a:r>
            <a:r>
              <a:rPr lang="en-US" sz="1400" dirty="0" err="1" smtClean="0"/>
              <a:t>Eng</a:t>
            </a:r>
            <a:r>
              <a:rPr lang="en-US" sz="1400" dirty="0" smtClean="0"/>
              <a:t> would not be of benefit to them.</a:t>
            </a:r>
          </a:p>
        </p:txBody>
      </p:sp>
      <p:sp>
        <p:nvSpPr>
          <p:cNvPr id="112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4DA8E29-8ABE-40E4-BF67-D5936B594232}" type="slidenum">
              <a:rPr lang="en-US"/>
              <a:pPr/>
              <a:t>25</a:t>
            </a:fld>
            <a:endParaRPr lang="en-US" dirty="0"/>
          </a:p>
        </p:txBody>
      </p:sp>
      <p:sp>
        <p:nvSpPr>
          <p:cNvPr id="2" name="Text Box 3"/>
          <p:cNvSpPr txBox="1">
            <a:spLocks noChangeArrowheads="1"/>
          </p:cNvSpPr>
          <p:nvPr/>
        </p:nvSpPr>
        <p:spPr bwMode="auto">
          <a:xfrm>
            <a:off x="339725" y="6367110"/>
            <a:ext cx="8601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Q23</a:t>
            </a:r>
            <a:r>
              <a:rPr lang="en-US" sz="800" dirty="0">
                <a:solidFill>
                  <a:schemeClr val="tx1"/>
                </a:solidFill>
                <a:latin typeface="+mj-lt"/>
              </a:rPr>
              <a:t>. Why do you not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Respondents who </a:t>
            </a:r>
            <a:r>
              <a:rPr lang="en-US" sz="800" dirty="0">
                <a:solidFill>
                  <a:schemeClr val="tx1"/>
                </a:solidFill>
                <a:latin typeface="+mj-lt"/>
              </a:rPr>
              <a:t>d</a:t>
            </a:r>
            <a:r>
              <a:rPr lang="en-US" sz="800" dirty="0" smtClean="0">
                <a:solidFill>
                  <a:schemeClr val="tx1"/>
                </a:solidFill>
                <a:latin typeface="+mj-lt"/>
              </a:rPr>
              <a:t>o </a:t>
            </a:r>
            <a:r>
              <a:rPr lang="en-US" sz="800" dirty="0">
                <a:solidFill>
                  <a:schemeClr val="tx1"/>
                </a:solidFill>
                <a:latin typeface="+mj-lt"/>
              </a:rPr>
              <a:t>not ever foresee themselves applying for licensure, </a:t>
            </a:r>
            <a:r>
              <a:rPr lang="en-US" sz="800" dirty="0" smtClean="0">
                <a:solidFill>
                  <a:schemeClr val="tx1"/>
                </a:solidFill>
                <a:latin typeface="+mj-lt"/>
              </a:rPr>
              <a:t>2013 (n=118); 2014 (n=128)</a:t>
            </a:r>
            <a:endParaRPr lang="en-US" sz="800" dirty="0">
              <a:solidFill>
                <a:schemeClr val="tx1"/>
              </a:solidFill>
              <a:latin typeface="+mj-lt"/>
            </a:endParaRPr>
          </a:p>
        </p:txBody>
      </p:sp>
      <p:sp>
        <p:nvSpPr>
          <p:cNvPr id="11271" name="Text Box 12"/>
          <p:cNvSpPr txBox="1">
            <a:spLocks noChangeArrowheads="1"/>
          </p:cNvSpPr>
          <p:nvPr/>
        </p:nvSpPr>
        <p:spPr bwMode="auto">
          <a:xfrm>
            <a:off x="1677811" y="1907891"/>
            <a:ext cx="5721350" cy="304800"/>
          </a:xfrm>
          <a:prstGeom prst="rect">
            <a:avLst/>
          </a:prstGeom>
          <a:noFill/>
          <a:ln w="25400" algn="ctr">
            <a:noFill/>
            <a:miter lim="800000"/>
            <a:headEnd/>
            <a:tailEnd/>
          </a:ln>
        </p:spPr>
        <p:txBody>
          <a:bodyPr>
            <a:spAutoFit/>
          </a:bodyPr>
          <a:lstStyle/>
          <a:p>
            <a:r>
              <a:rPr lang="en-CA" sz="1400" dirty="0">
                <a:solidFill>
                  <a:schemeClr val="tx1"/>
                </a:solidFill>
                <a:latin typeface="+mj-lt"/>
              </a:rPr>
              <a:t>Why do you not intend to pursue the P.Eng. Licence?</a:t>
            </a:r>
          </a:p>
        </p:txBody>
      </p:sp>
      <p:graphicFrame>
        <p:nvGraphicFramePr>
          <p:cNvPr id="33" name="Object 4"/>
          <p:cNvGraphicFramePr>
            <a:graphicFrameLocks noChangeAspect="1"/>
          </p:cNvGraphicFramePr>
          <p:nvPr>
            <p:extLst>
              <p:ext uri="{D42A27DB-BD31-4B8C-83A1-F6EECF244321}">
                <p14:modId xmlns:p14="http://schemas.microsoft.com/office/powerpoint/2010/main" val="986949386"/>
              </p:ext>
            </p:extLst>
          </p:nvPr>
        </p:nvGraphicFramePr>
        <p:xfrm>
          <a:off x="2658140" y="2068138"/>
          <a:ext cx="6485859" cy="4292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72379433"/>
              </p:ext>
            </p:extLst>
          </p:nvPr>
        </p:nvGraphicFramePr>
        <p:xfrm>
          <a:off x="790575" y="2231740"/>
          <a:ext cx="3429972" cy="4103003"/>
        </p:xfrm>
        <a:graphic>
          <a:graphicData uri="http://schemas.openxmlformats.org/drawingml/2006/table">
            <a:tbl>
              <a:tblPr/>
              <a:tblGrid>
                <a:gridCol w="3429972"/>
              </a:tblGrid>
              <a:tr h="160805">
                <a:tc>
                  <a:txBody>
                    <a:bodyPr/>
                    <a:lstStyle/>
                    <a:p>
                      <a:pPr algn="r" fontAlgn="b"/>
                      <a:r>
                        <a:rPr lang="en-US" sz="1000" b="1" i="0" u="none" strike="noStrike" kern="1200" baseline="0" dirty="0">
                          <a:solidFill>
                            <a:schemeClr val="tx1"/>
                          </a:solidFill>
                          <a:latin typeface="+mn-lt"/>
                          <a:ea typeface="+mn-ea"/>
                          <a:cs typeface="+mn-cs"/>
                        </a:rPr>
                        <a:t>Unnecessary (for career plans/ goals)</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608">
                <a:tc>
                  <a:txBody>
                    <a:bodyPr/>
                    <a:lstStyle/>
                    <a:p>
                      <a:pPr algn="r" fontAlgn="b"/>
                      <a:r>
                        <a:rPr lang="en-US" sz="700" b="0" i="0" u="none" strike="noStrike" dirty="0" smtClean="0">
                          <a:solidFill>
                            <a:schemeClr val="tx2"/>
                          </a:solidFill>
                          <a:latin typeface="Arial Narrow" pitchFamily="34" charset="0"/>
                        </a:rPr>
                        <a:t>(n=53)</a:t>
                      </a:r>
                    </a:p>
                    <a:p>
                      <a:pPr algn="r" fontAlgn="b"/>
                      <a:r>
                        <a:rPr lang="en-US" sz="700" b="0" i="0" u="none" strike="noStrike" dirty="0" smtClean="0">
                          <a:solidFill>
                            <a:schemeClr val="tx2"/>
                          </a:solidFill>
                          <a:latin typeface="Arial Narrow" pitchFamily="34" charset="0"/>
                        </a:rPr>
                        <a:t>(n=32)</a:t>
                      </a:r>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4219">
                <a:tc>
                  <a:txBody>
                    <a:bodyPr/>
                    <a:lstStyle/>
                    <a:p>
                      <a:pPr algn="r" fontAlgn="b"/>
                      <a:r>
                        <a:rPr lang="en-US" sz="1000" b="1" i="0" u="none" strike="noStrike" kern="1200" baseline="0" dirty="0">
                          <a:solidFill>
                            <a:schemeClr val="tx1"/>
                          </a:solidFill>
                          <a:latin typeface="+mn-lt"/>
                          <a:ea typeface="+mn-ea"/>
                          <a:cs typeface="+mn-cs"/>
                        </a:rPr>
                        <a:t>No interest (in pursuing an engineering career)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7489">
                <a:tc>
                  <a:txBody>
                    <a:bodyPr/>
                    <a:lstStyle/>
                    <a:p>
                      <a:pPr algn="r" fontAlgn="b"/>
                      <a:r>
                        <a:rPr lang="en-US" sz="700" b="0" i="0" u="none" strike="noStrike" dirty="0" smtClean="0">
                          <a:solidFill>
                            <a:schemeClr val="tx2"/>
                          </a:solidFill>
                          <a:latin typeface="Arial Narrow" pitchFamily="34" charset="0"/>
                        </a:rPr>
                        <a:t>(n=34)</a:t>
                      </a:r>
                    </a:p>
                    <a:p>
                      <a:pPr algn="r" fontAlgn="b"/>
                      <a:r>
                        <a:rPr lang="en-US" sz="700" b="0" i="0" u="none" strike="noStrike" dirty="0" smtClean="0">
                          <a:solidFill>
                            <a:schemeClr val="tx2"/>
                          </a:solidFill>
                          <a:latin typeface="Arial Narrow" pitchFamily="34" charset="0"/>
                        </a:rPr>
                        <a:t>(n=36)</a:t>
                      </a:r>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4095">
                <a:tc>
                  <a:txBody>
                    <a:bodyPr/>
                    <a:lstStyle/>
                    <a:p>
                      <a:pPr algn="r" fontAlgn="b"/>
                      <a:r>
                        <a:rPr lang="en-US" sz="1000" b="1" i="0" u="none" strike="noStrike" kern="1200" baseline="0" dirty="0">
                          <a:solidFill>
                            <a:schemeClr val="tx1"/>
                          </a:solidFill>
                          <a:latin typeface="+mn-lt"/>
                          <a:ea typeface="+mn-ea"/>
                          <a:cs typeface="+mn-cs"/>
                        </a:rPr>
                        <a:t>Prefer to pursue/ continue on a different career path</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6665">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(n=20)</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(n=13)</a:t>
                      </a:r>
                      <a:endParaRPr lang="en-US" sz="700" b="0" i="0" u="none" strike="noStrike" kern="1200" dirty="0">
                        <a:solidFill>
                          <a:schemeClr val="tx2"/>
                        </a:solidFill>
                        <a:latin typeface="Arial Narrow" pitchFamily="34" charset="0"/>
                        <a:ea typeface="+mn-ea"/>
                        <a:cs typeface="+mn-cs"/>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Will be working outside of Canada</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489">
                <a:tc>
                  <a:txBody>
                    <a:bodyPr/>
                    <a:lstStyle/>
                    <a:p>
                      <a:pPr algn="r" fontAlgn="b"/>
                      <a:r>
                        <a:rPr lang="en-US" sz="700" b="0" i="0" u="none" strike="noStrike" dirty="0" smtClean="0">
                          <a:solidFill>
                            <a:schemeClr val="tx2"/>
                          </a:solidFill>
                          <a:latin typeface="Arial Narrow" pitchFamily="34" charset="0"/>
                        </a:rPr>
                        <a:t>(n=16)</a:t>
                      </a:r>
                    </a:p>
                    <a:p>
                      <a:pPr algn="r" fontAlgn="b"/>
                      <a:r>
                        <a:rPr lang="en-US" sz="700" b="0" i="0" u="none" strike="noStrike" dirty="0" smtClean="0">
                          <a:solidFill>
                            <a:schemeClr val="tx2"/>
                          </a:solidFill>
                          <a:latin typeface="Arial Narrow" pitchFamily="34" charset="0"/>
                        </a:rPr>
                        <a:t>(n=14)</a:t>
                      </a:r>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4510">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Pursuing career in software (engineer/ developer)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16551">
                <a:tc>
                  <a:txBody>
                    <a:bodyPr/>
                    <a:lstStyle/>
                    <a:p>
                      <a:pPr algn="r" fontAlgn="b"/>
                      <a:r>
                        <a:rPr lang="en-US" sz="700" b="0" i="0" u="none" strike="noStrike" dirty="0" smtClean="0">
                          <a:solidFill>
                            <a:schemeClr val="tx2"/>
                          </a:solidFill>
                          <a:latin typeface="Arial Narrow" pitchFamily="34" charset="0"/>
                        </a:rPr>
                        <a:t>(n=8)</a:t>
                      </a:r>
                    </a:p>
                    <a:p>
                      <a:pPr algn="r" fontAlgn="b"/>
                      <a:r>
                        <a:rPr lang="en-US" sz="700" b="0" i="0" u="none" strike="noStrike" dirty="0" smtClean="0">
                          <a:solidFill>
                            <a:schemeClr val="tx2"/>
                          </a:solidFill>
                          <a:latin typeface="Arial Narrow" pitchFamily="34" charset="0"/>
                        </a:rPr>
                        <a:t>(n=18)</a:t>
                      </a:r>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Pursuing a career in medicine</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74">
                <a:tc>
                  <a:txBody>
                    <a:bodyPr/>
                    <a:lstStyle/>
                    <a:p>
                      <a:pPr algn="r" fontAlgn="b"/>
                      <a:r>
                        <a:rPr lang="en-US" sz="700" b="0" i="0" u="none" strike="noStrike" dirty="0" smtClean="0">
                          <a:solidFill>
                            <a:schemeClr val="tx2"/>
                          </a:solidFill>
                          <a:latin typeface="Arial Narrow" pitchFamily="34" charset="0"/>
                        </a:rPr>
                        <a:t>(n=8)</a:t>
                      </a:r>
                    </a:p>
                    <a:p>
                      <a:pPr algn="r" fontAlgn="b"/>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1565">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Career will not be advanced/ little benefit to me by applying</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10310">
                <a:tc>
                  <a:txBody>
                    <a:bodyPr/>
                    <a:lstStyle/>
                    <a:p>
                      <a:pPr algn="r" fontAlgn="b"/>
                      <a:r>
                        <a:rPr lang="en-US" sz="700" b="0" i="0" u="none" strike="noStrike" dirty="0" smtClean="0">
                          <a:solidFill>
                            <a:schemeClr val="tx2"/>
                          </a:solidFill>
                          <a:latin typeface="Arial Narrow" pitchFamily="34" charset="0"/>
                        </a:rPr>
                        <a:t>(n=5)</a:t>
                      </a:r>
                    </a:p>
                    <a:p>
                      <a:pPr algn="r" fontAlgn="b"/>
                      <a:r>
                        <a:rPr lang="en-US" sz="700" b="0" i="0" u="none" strike="noStrike" dirty="0" smtClean="0">
                          <a:solidFill>
                            <a:schemeClr val="tx2"/>
                          </a:solidFill>
                          <a:latin typeface="Arial Narrow" pitchFamily="34" charset="0"/>
                        </a:rPr>
                        <a:t>(n=17)</a:t>
                      </a:r>
                      <a:endParaRPr lang="en-US" sz="700" b="0" i="0" u="none" strike="noStrike"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Too much added responsibility</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106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Cost/ fees mentions</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7489">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(n=5)</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(n=5)</a:t>
                      </a:r>
                      <a:endParaRPr lang="en-US" sz="700" b="0" i="0" u="none" strike="noStrike" kern="1200" dirty="0">
                        <a:solidFill>
                          <a:schemeClr val="tx2"/>
                        </a:solidFill>
                        <a:latin typeface="Arial Narrow" pitchFamily="34" charset="0"/>
                        <a:ea typeface="+mn-ea"/>
                        <a:cs typeface="+mn-cs"/>
                      </a:endParaRPr>
                    </a:p>
                  </a:txBody>
                  <a:tcPr marL="5644" marR="5644" marT="5644"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flipV="1">
            <a:off x="6636038" y="228769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4992081" y="416431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a:off x="4769223" y="505966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Interest Once Told P.Eng. Licence is Required to Practice</a:t>
            </a:r>
          </a:p>
        </p:txBody>
      </p:sp>
      <p:graphicFrame>
        <p:nvGraphicFramePr>
          <p:cNvPr id="35" name="Object 6"/>
          <p:cNvGraphicFramePr>
            <a:graphicFrameLocks noGrp="1" noChangeAspect="1"/>
          </p:cNvGraphicFramePr>
          <p:nvPr>
            <p:ph idx="1"/>
            <p:extLst>
              <p:ext uri="{D42A27DB-BD31-4B8C-83A1-F6EECF244321}">
                <p14:modId xmlns:p14="http://schemas.microsoft.com/office/powerpoint/2010/main" val="652822842"/>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BD0B86F-70A0-462B-BD00-3F81EEBFE374}" type="slidenum">
              <a:rPr lang="en-US"/>
              <a:pPr/>
              <a:t>26</a:t>
            </a:fld>
            <a:endParaRPr lang="en-US" dirty="0"/>
          </a:p>
        </p:txBody>
      </p:sp>
      <p:sp>
        <p:nvSpPr>
          <p:cNvPr id="12293" name="Text Box 3"/>
          <p:cNvSpPr txBox="1">
            <a:spLocks noChangeArrowheads="1"/>
          </p:cNvSpPr>
          <p:nvPr/>
        </p:nvSpPr>
        <p:spPr bwMode="auto">
          <a:xfrm>
            <a:off x="349956" y="6292321"/>
            <a:ext cx="790610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Since a license is required to legally refer to yourself as an engineer, or to practice as an engineer, do you plan to apply for your P.Eng. licence?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a:t>
            </a:r>
            <a:r>
              <a:rPr lang="en-US" sz="800" dirty="0">
                <a:solidFill>
                  <a:schemeClr val="tx1"/>
                </a:solidFill>
                <a:latin typeface="+mj-lt"/>
              </a:rPr>
              <a:t>Respondents who do not intend to apply for licensure or are not sure, </a:t>
            </a:r>
            <a:r>
              <a:rPr lang="en-US" sz="800" dirty="0" smtClean="0">
                <a:solidFill>
                  <a:schemeClr val="tx1"/>
                </a:solidFill>
                <a:latin typeface="+mj-lt"/>
              </a:rPr>
              <a:t>2013 (n=318); 2014 (n=321)</a:t>
            </a:r>
            <a:endParaRPr lang="en-US" sz="800" dirty="0">
              <a:solidFill>
                <a:schemeClr val="tx1"/>
              </a:solidFill>
              <a:latin typeface="+mj-lt"/>
            </a:endParaRPr>
          </a:p>
        </p:txBody>
      </p:sp>
      <p:sp>
        <p:nvSpPr>
          <p:cNvPr id="12303" name="Text Box 22"/>
          <p:cNvSpPr txBox="1">
            <a:spLocks noChangeArrowheads="1"/>
          </p:cNvSpPr>
          <p:nvPr/>
        </p:nvSpPr>
        <p:spPr bwMode="auto">
          <a:xfrm>
            <a:off x="847549" y="1632438"/>
            <a:ext cx="74168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Given that a Licence is Required to Practice Engineering, Do You Intend to Apply?</a:t>
            </a:r>
          </a:p>
        </p:txBody>
      </p:sp>
      <p:sp>
        <p:nvSpPr>
          <p:cNvPr id="34" name="Content Placeholder 33"/>
          <p:cNvSpPr txBox="1">
            <a:spLocks/>
          </p:cNvSpPr>
          <p:nvPr/>
        </p:nvSpPr>
        <p:spPr>
          <a:xfrm>
            <a:off x="352425" y="742422"/>
            <a:ext cx="8351308" cy="748923"/>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Once informed that a P. </a:t>
            </a:r>
            <a:r>
              <a:rPr lang="en-US" sz="1400" b="0" dirty="0" err="1" smtClean="0">
                <a:solidFill>
                  <a:schemeClr val="tx1"/>
                </a:solidFill>
                <a:latin typeface="+mj-lt"/>
              </a:rPr>
              <a:t>Eng</a:t>
            </a:r>
            <a:r>
              <a:rPr lang="en-US" sz="1400" b="0" dirty="0" smtClean="0">
                <a:solidFill>
                  <a:schemeClr val="tx1"/>
                </a:solidFill>
                <a:latin typeface="+mj-lt"/>
              </a:rPr>
              <a:t> is required to practice engineering, three in ten indicate that they definitely or probably will apply, while four in ten definitely or probably will not and one-third don’t know.</a:t>
            </a:r>
          </a:p>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Compared to 2013, students are less likely to feel that they probably will apply.</a:t>
            </a:r>
            <a:endParaRPr lang="en-US" sz="1800" b="0" dirty="0">
              <a:solidFill>
                <a:schemeClr val="tx1"/>
              </a:solidFill>
              <a:latin typeface="+mn-lt"/>
            </a:endParaRPr>
          </a:p>
        </p:txBody>
      </p:sp>
      <p:sp>
        <p:nvSpPr>
          <p:cNvPr id="55" name="Text Box 15"/>
          <p:cNvSpPr txBox="1">
            <a:spLocks noChangeArrowheads="1"/>
          </p:cNvSpPr>
          <p:nvPr/>
        </p:nvSpPr>
        <p:spPr bwMode="auto">
          <a:xfrm>
            <a:off x="5180069" y="2599873"/>
            <a:ext cx="750885"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6" name="Text Box 19"/>
          <p:cNvSpPr txBox="1">
            <a:spLocks noChangeArrowheads="1"/>
          </p:cNvSpPr>
          <p:nvPr/>
        </p:nvSpPr>
        <p:spPr bwMode="auto">
          <a:xfrm>
            <a:off x="1606522" y="2799127"/>
            <a:ext cx="774164"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7" name="Text Box 20"/>
          <p:cNvSpPr txBox="1">
            <a:spLocks noChangeArrowheads="1"/>
          </p:cNvSpPr>
          <p:nvPr/>
        </p:nvSpPr>
        <p:spPr bwMode="auto">
          <a:xfrm>
            <a:off x="1446028" y="3239978"/>
            <a:ext cx="1095153"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28%</a:t>
            </a:r>
            <a:r>
              <a:rPr lang="en-CA" dirty="0" smtClean="0"/>
              <a:t>     </a:t>
            </a:r>
            <a:r>
              <a:rPr lang="en-CA" dirty="0"/>
              <a:t>(</a:t>
            </a:r>
            <a:r>
              <a:rPr lang="en-CA" dirty="0" smtClean="0"/>
              <a:t>n=90)</a:t>
            </a:r>
          </a:p>
          <a:p>
            <a:r>
              <a:rPr lang="en-CA" sz="1000" dirty="0" smtClean="0"/>
              <a:t>2013: 33%</a:t>
            </a:r>
            <a:r>
              <a:rPr lang="en-CA" dirty="0" smtClean="0"/>
              <a:t/>
            </a:r>
            <a:br>
              <a:rPr lang="en-CA" dirty="0" smtClean="0"/>
            </a:br>
            <a:r>
              <a:rPr lang="en-CA" dirty="0" smtClean="0"/>
              <a:t>(n=106)</a:t>
            </a:r>
            <a:endParaRPr lang="en-CA" dirty="0"/>
          </a:p>
        </p:txBody>
      </p:sp>
      <p:sp>
        <p:nvSpPr>
          <p:cNvPr id="58" name="AutoShape 10"/>
          <p:cNvSpPr>
            <a:spLocks/>
          </p:cNvSpPr>
          <p:nvPr/>
        </p:nvSpPr>
        <p:spPr bwMode="auto">
          <a:xfrm rot="5400000">
            <a:off x="1791539" y="263042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nvSpPr>
        <p:spPr bwMode="auto">
          <a:xfrm rot="5400000">
            <a:off x="5411039" y="24385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0" name="Text Box 20"/>
          <p:cNvSpPr txBox="1">
            <a:spLocks noChangeArrowheads="1"/>
          </p:cNvSpPr>
          <p:nvPr/>
        </p:nvSpPr>
        <p:spPr bwMode="auto">
          <a:xfrm>
            <a:off x="5029201" y="3006876"/>
            <a:ext cx="1052622"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39%</a:t>
            </a:r>
            <a:r>
              <a:rPr lang="en-CA" dirty="0" smtClean="0"/>
              <a:t>     </a:t>
            </a:r>
            <a:r>
              <a:rPr lang="en-CA" dirty="0"/>
              <a:t>(</a:t>
            </a:r>
            <a:r>
              <a:rPr lang="en-CA" dirty="0" smtClean="0"/>
              <a:t>n=126)</a:t>
            </a:r>
          </a:p>
          <a:p>
            <a:r>
              <a:rPr lang="en-CA" sz="1000" dirty="0" smtClean="0"/>
              <a:t>2013: 38%</a:t>
            </a:r>
            <a:r>
              <a:rPr lang="en-CA" dirty="0" smtClean="0"/>
              <a:t/>
            </a:r>
            <a:br>
              <a:rPr lang="en-CA" dirty="0" smtClean="0"/>
            </a:br>
            <a:r>
              <a:rPr lang="en-CA" dirty="0" smtClean="0"/>
              <a:t>(n=121)</a:t>
            </a:r>
            <a:endParaRPr lang="en-CA" dirty="0"/>
          </a:p>
        </p:txBody>
      </p:sp>
      <p:graphicFrame>
        <p:nvGraphicFramePr>
          <p:cNvPr id="19" name="Table 18"/>
          <p:cNvGraphicFramePr>
            <a:graphicFrameLocks noGrp="1"/>
          </p:cNvGraphicFramePr>
          <p:nvPr>
            <p:extLst>
              <p:ext uri="{D42A27DB-BD31-4B8C-83A1-F6EECF244321}">
                <p14:modId xmlns:p14="http://schemas.microsoft.com/office/powerpoint/2010/main" val="2388931651"/>
              </p:ext>
            </p:extLst>
          </p:nvPr>
        </p:nvGraphicFramePr>
        <p:xfrm>
          <a:off x="425666" y="5576138"/>
          <a:ext cx="8242085" cy="457200"/>
        </p:xfrm>
        <a:graphic>
          <a:graphicData uri="http://schemas.openxmlformats.org/drawingml/2006/table">
            <a:tbl>
              <a:tblPr/>
              <a:tblGrid>
                <a:gridCol w="1648417"/>
                <a:gridCol w="1648417"/>
                <a:gridCol w="1648417"/>
                <a:gridCol w="1648417"/>
                <a:gridCol w="1648417"/>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(n=34)                 (n=27)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(n=56)              (n=78)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(n=107)               (n=96)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(n=19)               (n=25)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(n=105)              (n=92)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nvSpPr>
        <p:spPr>
          <a:xfrm rot="10800000">
            <a:off x="2723568" y="474505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Application Timeframe</a:t>
            </a:r>
          </a:p>
        </p:txBody>
      </p:sp>
      <p:graphicFrame>
        <p:nvGraphicFramePr>
          <p:cNvPr id="31" name="Object 2"/>
          <p:cNvGraphicFramePr>
            <a:graphicFrameLocks noGrp="1" noChangeAspect="1"/>
          </p:cNvGraphicFramePr>
          <p:nvPr>
            <p:ph idx="1"/>
            <p:extLst>
              <p:ext uri="{D42A27DB-BD31-4B8C-83A1-F6EECF244321}">
                <p14:modId xmlns:p14="http://schemas.microsoft.com/office/powerpoint/2010/main" val="2289303204"/>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29E31D8-566F-4FD6-95E5-6FC9EE862CFF}" type="slidenum">
              <a:rPr lang="en-US"/>
              <a:pPr/>
              <a:t>27</a:t>
            </a:fld>
            <a:endParaRPr lang="en-US" dirty="0"/>
          </a:p>
        </p:txBody>
      </p:sp>
      <p:sp>
        <p:nvSpPr>
          <p:cNvPr id="13328" name="Text Box 16"/>
          <p:cNvSpPr txBox="1">
            <a:spLocks noChangeArrowheads="1"/>
          </p:cNvSpPr>
          <p:nvPr/>
        </p:nvSpPr>
        <p:spPr bwMode="auto">
          <a:xfrm>
            <a:off x="1208464" y="1992413"/>
            <a:ext cx="2509837" cy="411162"/>
          </a:xfrm>
          <a:prstGeom prst="rect">
            <a:avLst/>
          </a:prstGeom>
          <a:noFill/>
          <a:ln w="25400" algn="ctr">
            <a:noFill/>
            <a:miter lim="800000"/>
            <a:headEnd/>
            <a:tailEnd/>
          </a:ln>
        </p:spPr>
        <p:txBody>
          <a:bodyPr>
            <a:spAutoFit/>
          </a:bodyPr>
          <a:lstStyle/>
          <a:p>
            <a:r>
              <a:rPr lang="en-CA" sz="1400" dirty="0"/>
              <a:t>Apply Within 1 Year</a:t>
            </a:r>
            <a:br>
              <a:rPr lang="en-CA" sz="1400" dirty="0"/>
            </a:br>
            <a:r>
              <a:rPr lang="en-CA" sz="700" dirty="0"/>
              <a:t>(Top 2 Box)</a:t>
            </a:r>
          </a:p>
        </p:txBody>
      </p:sp>
      <p:sp>
        <p:nvSpPr>
          <p:cNvPr id="13329" name="Text Box 19"/>
          <p:cNvSpPr txBox="1">
            <a:spLocks noChangeArrowheads="1"/>
          </p:cNvSpPr>
          <p:nvPr/>
        </p:nvSpPr>
        <p:spPr bwMode="auto">
          <a:xfrm>
            <a:off x="171450" y="157727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When Do You Plan to Apply for Licensure?</a:t>
            </a:r>
          </a:p>
        </p:txBody>
      </p:sp>
      <p:sp>
        <p:nvSpPr>
          <p:cNvPr id="13330" name="Text Box 20"/>
          <p:cNvSpPr txBox="1">
            <a:spLocks noChangeArrowheads="1"/>
          </p:cNvSpPr>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en-US" sz="700" dirty="0">
                <a:solidFill>
                  <a:schemeClr val="tx1"/>
                </a:solidFill>
              </a:rPr>
              <a:t>Q27. Do you intend to apply for licensure...?  </a:t>
            </a:r>
            <a:r>
              <a:rPr lang="en-US" sz="700" dirty="0" smtClean="0">
                <a:solidFill>
                  <a:schemeClr val="tx1"/>
                </a:solidFill>
              </a:rPr>
              <a:t/>
            </a:r>
            <a:br>
              <a:rPr lang="en-US" sz="700" dirty="0" smtClean="0">
                <a:solidFill>
                  <a:schemeClr val="tx1"/>
                </a:solidFill>
              </a:rPr>
            </a:br>
            <a:r>
              <a:rPr lang="en-US" sz="700" dirty="0" smtClean="0">
                <a:solidFill>
                  <a:schemeClr val="tx1"/>
                </a:solidFill>
              </a:rPr>
              <a:t>Base</a:t>
            </a:r>
            <a:r>
              <a:rPr lang="en-US" sz="700" dirty="0">
                <a:solidFill>
                  <a:schemeClr val="tx1"/>
                </a:solidFill>
              </a:rPr>
              <a:t>: </a:t>
            </a:r>
            <a:r>
              <a:rPr lang="en-US" sz="700" dirty="0" smtClean="0">
                <a:solidFill>
                  <a:schemeClr val="tx1"/>
                </a:solidFill>
              </a:rPr>
              <a:t>Respondents </a:t>
            </a:r>
            <a:r>
              <a:rPr lang="en-US" sz="700" dirty="0">
                <a:solidFill>
                  <a:schemeClr val="tx1"/>
                </a:solidFill>
              </a:rPr>
              <a:t>who plan to apply for licensure, </a:t>
            </a:r>
            <a:r>
              <a:rPr lang="en-US" sz="700" dirty="0" smtClean="0">
                <a:solidFill>
                  <a:schemeClr val="tx1"/>
                </a:solidFill>
              </a:rPr>
              <a:t>2013 (n=2288); 2014 (n=1815)</a:t>
            </a:r>
            <a:endParaRPr lang="en-US" sz="700" dirty="0">
              <a:solidFill>
                <a:schemeClr val="tx1"/>
              </a:solidFill>
            </a:endParaRPr>
          </a:p>
        </p:txBody>
      </p:sp>
      <p:sp>
        <p:nvSpPr>
          <p:cNvPr id="30" name="Content Placeholder 33"/>
          <p:cNvSpPr txBox="1">
            <a:spLocks/>
          </p:cNvSpPr>
          <p:nvPr/>
        </p:nvSpPr>
        <p:spPr>
          <a:xfrm>
            <a:off x="352424" y="742422"/>
            <a:ext cx="846419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six in ten, the majority of those who plan to apply for licensure intend to do within six months of graduation, while two in ten plan to apply within a year of graduating, more than a year after or don’t know.</a:t>
            </a:r>
            <a:endParaRPr lang="en-US" sz="1400" b="0" dirty="0">
              <a:solidFill>
                <a:schemeClr val="tx1"/>
              </a:solidFill>
              <a:latin typeface="+mj-lt"/>
            </a:endParaRPr>
          </a:p>
        </p:txBody>
      </p:sp>
      <p:sp>
        <p:nvSpPr>
          <p:cNvPr id="33" name="AutoShape 10"/>
          <p:cNvSpPr>
            <a:spLocks/>
          </p:cNvSpPr>
          <p:nvPr/>
        </p:nvSpPr>
        <p:spPr bwMode="auto">
          <a:xfrm rot="5400000">
            <a:off x="2366006" y="1434305"/>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Text Box 28"/>
          <p:cNvSpPr txBox="1">
            <a:spLocks noChangeArrowheads="1"/>
          </p:cNvSpPr>
          <p:nvPr/>
        </p:nvSpPr>
        <p:spPr bwMode="auto">
          <a:xfrm>
            <a:off x="1839434" y="2424061"/>
            <a:ext cx="1244008" cy="769441"/>
          </a:xfrm>
          <a:prstGeom prst="rect">
            <a:avLst/>
          </a:prstGeom>
          <a:noFill/>
          <a:ln w="12700" algn="ctr">
            <a:solidFill>
              <a:schemeClr val="tx1">
                <a:lumMod val="50000"/>
              </a:schemeClr>
            </a:solidFill>
            <a:miter lim="800000"/>
            <a:headEnd/>
            <a:tailEnd/>
          </a:ln>
        </p:spPr>
        <p:txBody>
          <a:bodyPr wrap="square">
            <a:spAutoFit/>
          </a:bodyPr>
          <a:lstStyle/>
          <a:p>
            <a:r>
              <a:rPr lang="en-CA" sz="1500" dirty="0" smtClean="0"/>
              <a:t>2014: 60%</a:t>
            </a:r>
            <a:r>
              <a:rPr lang="en-CA" dirty="0" smtClean="0"/>
              <a:t>     </a:t>
            </a:r>
            <a:r>
              <a:rPr lang="en-CA" sz="700" dirty="0"/>
              <a:t>(</a:t>
            </a:r>
            <a:r>
              <a:rPr lang="en-CA" sz="700" dirty="0" smtClean="0"/>
              <a:t>n=1090)</a:t>
            </a:r>
          </a:p>
          <a:p>
            <a:r>
              <a:rPr lang="en-CA" sz="1000" dirty="0" smtClean="0"/>
              <a:t>2013: 61%</a:t>
            </a:r>
            <a:r>
              <a:rPr lang="en-CA" sz="700" dirty="0" smtClean="0"/>
              <a:t/>
            </a:r>
            <a:br>
              <a:rPr lang="en-CA" sz="700" dirty="0" smtClean="0"/>
            </a:br>
            <a:r>
              <a:rPr lang="en-CA" sz="700" dirty="0" smtClean="0"/>
              <a:t>(n=1391)</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1882685858"/>
              </p:ext>
            </p:extLst>
          </p:nvPr>
        </p:nvGraphicFramePr>
        <p:xfrm>
          <a:off x="466724" y="5433263"/>
          <a:ext cx="8239128" cy="512445"/>
        </p:xfrm>
        <a:graphic>
          <a:graphicData uri="http://schemas.openxmlformats.org/drawingml/2006/table">
            <a:tbl>
              <a:tblPr/>
              <a:tblGrid>
                <a:gridCol w="2059782"/>
                <a:gridCol w="2059782"/>
                <a:gridCol w="2059782"/>
                <a:gridCol w="2059782"/>
              </a:tblGrid>
              <a:tr h="457200">
                <a:tc>
                  <a:txBody>
                    <a:bodyPr/>
                    <a:lstStyle/>
                    <a:p>
                      <a:pPr algn="ctr" fontAlgn="ctr"/>
                      <a:r>
                        <a:rPr lang="en-US" sz="1200" b="1" i="0" u="none" strike="noStrike" kern="1200" dirty="0">
                          <a:solidFill>
                            <a:schemeClr val="tx1"/>
                          </a:solidFill>
                          <a:latin typeface="+mn-lt"/>
                          <a:ea typeface="+mn-ea"/>
                          <a:cs typeface="+mn-cs"/>
                        </a:rPr>
                        <a:t>Within six months after </a:t>
                      </a:r>
                      <a:r>
                        <a:rPr lang="en-US" sz="1200" b="1" i="0" u="none" strike="noStrike" kern="1200" dirty="0" smtClean="0">
                          <a:solidFill>
                            <a:schemeClr val="tx1"/>
                          </a:solidFill>
                          <a:latin typeface="+mn-lt"/>
                          <a:ea typeface="+mn-ea"/>
                          <a:cs typeface="+mn-cs"/>
                        </a:rPr>
                        <a:t>graduation</a:t>
                      </a:r>
                    </a:p>
                    <a:p>
                      <a:pPr algn="l" fontAlgn="ctr"/>
                      <a:r>
                        <a:rPr lang="en-US" sz="900" b="0" i="0" u="none" strike="noStrike" kern="1200" dirty="0" smtClean="0">
                          <a:solidFill>
                            <a:schemeClr val="tx2"/>
                          </a:solidFill>
                          <a:latin typeface="Arial Narrow" pitchFamily="34" charset="0"/>
                          <a:ea typeface="+mn-ea"/>
                          <a:cs typeface="+mn-cs"/>
                        </a:rPr>
                        <a:t>                  (n=771)                      (n=998)</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Within a year after </a:t>
                      </a:r>
                      <a:r>
                        <a:rPr lang="en-US" sz="1200" b="1" i="0" u="none" strike="noStrike" kern="1200" dirty="0" smtClean="0">
                          <a:solidFill>
                            <a:schemeClr val="tx1"/>
                          </a:solidFill>
                          <a:latin typeface="+mn-lt"/>
                          <a:ea typeface="+mn-ea"/>
                          <a:cs typeface="+mn-cs"/>
                        </a:rPr>
                        <a:t>graduation</a:t>
                      </a:r>
                    </a:p>
                    <a:p>
                      <a:pPr marL="0" algn="l" defTabSz="914400" rtl="0" eaLnBrk="1" fontAlgn="ctr" latinLnBrk="0" hangingPunct="1"/>
                      <a:r>
                        <a:rPr lang="en-US" sz="900" b="0" i="0" u="none" strike="noStrike" kern="1200" dirty="0" smtClean="0">
                          <a:solidFill>
                            <a:schemeClr val="tx2"/>
                          </a:solidFill>
                          <a:latin typeface="Arial Narrow" pitchFamily="34" charset="0"/>
                          <a:ea typeface="+mn-ea"/>
                          <a:cs typeface="+mn-cs"/>
                        </a:rPr>
                        <a:t>                  (n=319)                     (n=393)</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More than a year after </a:t>
                      </a:r>
                      <a:r>
                        <a:rPr lang="en-US" sz="1200" b="1" i="0" u="none" strike="noStrike" kern="1200" dirty="0" smtClean="0">
                          <a:solidFill>
                            <a:schemeClr val="tx1"/>
                          </a:solidFill>
                          <a:latin typeface="+mn-lt"/>
                          <a:ea typeface="+mn-ea"/>
                          <a:cs typeface="+mn-cs"/>
                        </a:rPr>
                        <a:t>graduation</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(n=387)                    (n=457)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Don't </a:t>
                      </a:r>
                      <a:r>
                        <a:rPr lang="en-US" sz="1200" b="1" i="0" u="none" strike="noStrike" kern="1200" dirty="0" smtClean="0">
                          <a:solidFill>
                            <a:schemeClr val="tx1"/>
                          </a:solidFill>
                          <a:latin typeface="+mn-lt"/>
                          <a:ea typeface="+mn-ea"/>
                          <a:cs typeface="+mn-cs"/>
                        </a:rPr>
                        <a:t>know/unsure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(n=338)                    (n=440)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Waiting to Apply</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1515460554"/>
              </p:ext>
            </p:extLst>
          </p:nvPr>
        </p:nvGraphicFramePr>
        <p:xfrm>
          <a:off x="793749" y="1564309"/>
          <a:ext cx="7639050" cy="4955138"/>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B889DC-2272-4B5C-9078-6C3B2BF71FCB}" type="slidenum">
              <a:rPr lang="en-US"/>
              <a:pPr/>
              <a:t>28</a:t>
            </a:fld>
            <a:endParaRPr lang="en-US" dirty="0"/>
          </a:p>
        </p:txBody>
      </p:sp>
      <p:sp>
        <p:nvSpPr>
          <p:cNvPr id="14341" name="Text Box 3"/>
          <p:cNvSpPr txBox="1">
            <a:spLocks noChangeArrowheads="1"/>
          </p:cNvSpPr>
          <p:nvPr/>
        </p:nvSpPr>
        <p:spPr bwMode="auto">
          <a:xfrm>
            <a:off x="293685" y="6269895"/>
            <a:ext cx="8143875" cy="461665"/>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Why do you intend to wait more than a year to apply for the P.Eng.?  </a:t>
            </a:r>
            <a:r>
              <a:rPr lang="en-US" sz="800" dirty="0" smtClean="0">
                <a:solidFill>
                  <a:schemeClr val="tx1"/>
                </a:solidFill>
                <a:latin typeface="+mj-lt"/>
              </a:rPr>
              <a:t/>
            </a:r>
            <a:br>
              <a:rPr lang="en-US" sz="800" dirty="0" smtClean="0">
                <a:solidFill>
                  <a:schemeClr val="tx1"/>
                </a:solidFill>
                <a:latin typeface="+mj-lt"/>
              </a:rPr>
            </a:br>
            <a:r>
              <a:rPr lang="en-US" sz="800" dirty="0">
                <a:solidFill>
                  <a:schemeClr val="tx1"/>
                </a:solidFill>
                <a:latin typeface="+mj-lt"/>
              </a:rPr>
              <a:t>Base: Respondent who </a:t>
            </a:r>
            <a:r>
              <a:rPr lang="en-US" sz="800" dirty="0" smtClean="0">
                <a:solidFill>
                  <a:schemeClr val="tx1"/>
                </a:solidFill>
                <a:latin typeface="+mj-lt"/>
              </a:rPr>
              <a:t>apply </a:t>
            </a:r>
            <a:r>
              <a:rPr lang="en-US" sz="800" dirty="0">
                <a:solidFill>
                  <a:schemeClr val="tx1"/>
                </a:solidFill>
                <a:latin typeface="+mj-lt"/>
              </a:rPr>
              <a:t>for licensure more than a year after graduation or </a:t>
            </a:r>
            <a:br>
              <a:rPr lang="en-US" sz="800" dirty="0">
                <a:solidFill>
                  <a:schemeClr val="tx1"/>
                </a:solidFill>
                <a:latin typeface="+mj-lt"/>
              </a:rPr>
            </a:br>
            <a:r>
              <a:rPr lang="en-US" sz="800" dirty="0" smtClean="0">
                <a:solidFill>
                  <a:schemeClr val="tx1"/>
                </a:solidFill>
                <a:latin typeface="+mj-lt"/>
              </a:rPr>
              <a:t>don't </a:t>
            </a:r>
            <a:r>
              <a:rPr lang="en-US" sz="800" dirty="0">
                <a:solidFill>
                  <a:schemeClr val="tx1"/>
                </a:solidFill>
                <a:latin typeface="+mj-lt"/>
              </a:rPr>
              <a:t>know/unsure about when applying for licensure ‘ </a:t>
            </a:r>
            <a:r>
              <a:rPr lang="en-US" sz="800" dirty="0" smtClean="0">
                <a:solidFill>
                  <a:schemeClr val="tx1"/>
                </a:solidFill>
                <a:latin typeface="+mj-lt"/>
              </a:rPr>
              <a:t>2013 (n=897); 2014 (n=725)</a:t>
            </a:r>
            <a:endParaRPr lang="en-US" sz="800" dirty="0">
              <a:solidFill>
                <a:schemeClr val="tx1"/>
              </a:solidFill>
              <a:latin typeface="+mj-lt"/>
            </a:endParaRPr>
          </a:p>
        </p:txBody>
      </p:sp>
      <p:sp>
        <p:nvSpPr>
          <p:cNvPr id="14346" name="Text Box 10"/>
          <p:cNvSpPr txBox="1">
            <a:spLocks noChangeArrowheads="1"/>
          </p:cNvSpPr>
          <p:nvPr/>
        </p:nvSpPr>
        <p:spPr bwMode="auto">
          <a:xfrm>
            <a:off x="6071521" y="6203976"/>
            <a:ext cx="2925762" cy="228600"/>
          </a:xfrm>
          <a:prstGeom prst="rect">
            <a:avLst/>
          </a:prstGeom>
          <a:noFill/>
          <a:ln w="25400" algn="ctr">
            <a:noFill/>
            <a:miter lim="800000"/>
            <a:headEnd/>
            <a:tailEnd/>
          </a:ln>
        </p:spPr>
        <p:txBody>
          <a:bodyPr>
            <a:spAutoFit/>
          </a:bodyPr>
          <a:lstStyle/>
          <a:p>
            <a:pPr algn="r"/>
            <a:r>
              <a:rPr lang="en-CA" sz="900" b="0" i="1" dirty="0"/>
              <a:t>Mentions </a:t>
            </a:r>
            <a:r>
              <a:rPr lang="en-CA" sz="900" b="0" i="1" dirty="0" smtClean="0"/>
              <a:t>&lt;2% </a:t>
            </a:r>
            <a:r>
              <a:rPr lang="en-CA" sz="900" b="0" i="1" dirty="0"/>
              <a:t>are not shown</a:t>
            </a:r>
          </a:p>
        </p:txBody>
      </p:sp>
      <p:sp>
        <p:nvSpPr>
          <p:cNvPr id="14347" name="Text Box 11"/>
          <p:cNvSpPr txBox="1">
            <a:spLocks noChangeArrowheads="1"/>
          </p:cNvSpPr>
          <p:nvPr/>
        </p:nvSpPr>
        <p:spPr bwMode="auto">
          <a:xfrm>
            <a:off x="293687" y="1316658"/>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Plan to Wait  More Than a Year to Apply?</a:t>
            </a:r>
          </a:p>
        </p:txBody>
      </p:sp>
      <p:sp>
        <p:nvSpPr>
          <p:cNvPr id="21" name="Content Placeholder 33"/>
          <p:cNvSpPr txBox="1">
            <a:spLocks/>
          </p:cNvSpPr>
          <p:nvPr/>
        </p:nvSpPr>
        <p:spPr>
          <a:xfrm>
            <a:off x="352425" y="745312"/>
            <a:ext cx="7740650" cy="430887"/>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those who intend on waiting more than a year to apply, virtually all indicate the desire to achieve the required experience before applying.</a:t>
            </a:r>
            <a:endParaRPr lang="en-US" sz="1400" b="0" dirty="0">
              <a:solidFill>
                <a:schemeClr val="tx1"/>
              </a:solidFill>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665954312"/>
              </p:ext>
            </p:extLst>
          </p:nvPr>
        </p:nvGraphicFramePr>
        <p:xfrm>
          <a:off x="1746602" y="1614675"/>
          <a:ext cx="2476148" cy="4817900"/>
        </p:xfrm>
        <a:graphic>
          <a:graphicData uri="http://schemas.openxmlformats.org/drawingml/2006/table">
            <a:tbl>
              <a:tblPr/>
              <a:tblGrid>
                <a:gridCol w="2476148"/>
              </a:tblGrid>
              <a:tr h="511997">
                <a:tc>
                  <a:txBody>
                    <a:bodyPr/>
                    <a:lstStyle/>
                    <a:p>
                      <a:pPr algn="r" fontAlgn="b"/>
                      <a:r>
                        <a:rPr lang="en-US" sz="1000" b="1" i="0" u="none" strike="noStrike" kern="1200" baseline="0" dirty="0" smtClean="0">
                          <a:solidFill>
                            <a:schemeClr val="tx1"/>
                          </a:solidFill>
                          <a:latin typeface="+mn-lt"/>
                          <a:ea typeface="+mn-ea"/>
                          <a:cs typeface="+mn-cs"/>
                        </a:rPr>
                        <a:t>I want to achieve </a:t>
                      </a:r>
                      <a:r>
                        <a:rPr lang="en-US" sz="1000" b="1" i="0" u="none" strike="noStrike" kern="1200" baseline="0" dirty="0">
                          <a:solidFill>
                            <a:schemeClr val="tx1"/>
                          </a:solidFill>
                          <a:latin typeface="+mn-lt"/>
                          <a:ea typeface="+mn-ea"/>
                          <a:cs typeface="+mn-cs"/>
                        </a:rPr>
                        <a:t>required experience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692478">
                <a:tc>
                  <a:txBody>
                    <a:bodyPr/>
                    <a:lstStyle/>
                    <a:p>
                      <a:pPr algn="r" fontAlgn="b"/>
                      <a:r>
                        <a:rPr lang="en-US" sz="700" b="0" i="0" u="none" strike="noStrike" dirty="0" smtClean="0">
                          <a:solidFill>
                            <a:schemeClr val="tx2"/>
                          </a:solidFill>
                          <a:latin typeface="Arial Narrow" pitchFamily="34" charset="0"/>
                        </a:rPr>
                        <a:t>(n=632)</a:t>
                      </a:r>
                    </a:p>
                    <a:p>
                      <a:pPr algn="r" fontAlgn="b"/>
                      <a:r>
                        <a:rPr lang="en-US" sz="700" b="0" i="0" u="none" strike="noStrike" dirty="0" smtClean="0">
                          <a:solidFill>
                            <a:schemeClr val="tx2"/>
                          </a:solidFill>
                          <a:latin typeface="Arial Narrow" pitchFamily="34" charset="0"/>
                        </a:rPr>
                        <a:t>(n=777)</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algn="r" fontAlgn="b"/>
                      <a:r>
                        <a:rPr lang="en-US" sz="1000" b="1" i="0" u="none" strike="noStrike" kern="1200" baseline="0" dirty="0">
                          <a:solidFill>
                            <a:schemeClr val="tx1"/>
                          </a:solidFill>
                          <a:latin typeface="+mn-lt"/>
                          <a:ea typeface="+mn-ea"/>
                          <a:cs typeface="+mn-cs"/>
                        </a:rPr>
                        <a:t>Taking time off/ pursuing other interests</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(n=12)</a:t>
                      </a:r>
                    </a:p>
                    <a:p>
                      <a:pPr algn="r" fontAlgn="b"/>
                      <a:r>
                        <a:rPr lang="en-US" sz="700" b="0" i="0" u="none" strike="noStrike" dirty="0" smtClean="0">
                          <a:solidFill>
                            <a:schemeClr val="tx2"/>
                          </a:solidFill>
                          <a:latin typeface="Arial Narrow" pitchFamily="34" charset="0"/>
                        </a:rPr>
                        <a:t>(n=11)</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algn="r" fontAlgn="b"/>
                      <a:r>
                        <a:rPr lang="en-US" sz="1000" b="1" i="0" u="none" strike="noStrike" kern="1200" baseline="0" dirty="0">
                          <a:solidFill>
                            <a:schemeClr val="tx1"/>
                          </a:solidFill>
                          <a:latin typeface="+mn-lt"/>
                          <a:ea typeface="+mn-ea"/>
                          <a:cs typeface="+mn-cs"/>
                        </a:rPr>
                        <a:t>Intend to get a graduate degree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en-US" sz="700" b="0" i="0" u="none" strike="noStrike" dirty="0">
                          <a:solidFill>
                            <a:schemeClr val="tx2"/>
                          </a:solidFill>
                          <a:latin typeface="Arial Narrow" pitchFamily="34" charset="0"/>
                        </a:rPr>
                        <a:t> </a:t>
                      </a:r>
                      <a:r>
                        <a:rPr lang="en-US" sz="700" b="0" i="0" u="none" strike="noStrike" dirty="0" smtClean="0">
                          <a:solidFill>
                            <a:schemeClr val="tx2"/>
                          </a:solidFill>
                          <a:latin typeface="Arial Narrow" pitchFamily="34" charset="0"/>
                        </a:rPr>
                        <a:t>(n=16)</a:t>
                      </a:r>
                    </a:p>
                    <a:p>
                      <a:pPr algn="r" fontAlgn="b"/>
                      <a:r>
                        <a:rPr lang="en-US" sz="700" b="0" i="0" u="none" strike="noStrike" dirty="0" smtClean="0">
                          <a:solidFill>
                            <a:schemeClr val="tx2"/>
                          </a:solidFill>
                          <a:latin typeface="Arial Narrow" pitchFamily="34" charset="0"/>
                        </a:rPr>
                        <a:t>(n=24)</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marL="0" algn="r" defTabSz="914400" rtl="0" eaLnBrk="1" fontAlgn="b" latinLnBrk="0" hangingPunct="1"/>
                      <a:r>
                        <a:rPr lang="en-US" sz="1000" b="1" i="0" u="none" strike="noStrike" kern="1200" baseline="0" dirty="0">
                          <a:solidFill>
                            <a:schemeClr val="tx1"/>
                          </a:solidFill>
                          <a:latin typeface="+mn-lt"/>
                          <a:ea typeface="+mn-ea"/>
                          <a:cs typeface="+mn-cs"/>
                        </a:rPr>
                        <a:t>Not sure if </a:t>
                      </a:r>
                      <a:r>
                        <a:rPr lang="en-US" sz="1000" b="1" i="0" u="none" strike="noStrike" kern="1200" baseline="0" dirty="0" smtClean="0">
                          <a:solidFill>
                            <a:schemeClr val="tx1"/>
                          </a:solidFill>
                          <a:latin typeface="+mn-lt"/>
                          <a:ea typeface="+mn-ea"/>
                          <a:cs typeface="+mn-cs"/>
                        </a:rPr>
                        <a:t>needed </a:t>
                      </a:r>
                      <a:r>
                        <a:rPr lang="en-US" sz="1000" b="1" i="0" u="none" strike="noStrike" kern="1200" baseline="0" dirty="0">
                          <a:solidFill>
                            <a:schemeClr val="tx1"/>
                          </a:solidFill>
                          <a:latin typeface="+mn-lt"/>
                          <a:ea typeface="+mn-ea"/>
                          <a:cs typeface="+mn-cs"/>
                        </a:rPr>
                        <a:t>in chosen field of work</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en-US" sz="700" b="0" i="0" u="none" strike="noStrike" dirty="0" smtClean="0">
                          <a:solidFill>
                            <a:schemeClr val="tx2"/>
                          </a:solidFill>
                          <a:latin typeface="Arial Narrow" pitchFamily="34" charset="0"/>
                        </a:rPr>
                        <a:t>(n=13)</a:t>
                      </a:r>
                    </a:p>
                    <a:p>
                      <a:pPr algn="r" fontAlgn="b"/>
                      <a:r>
                        <a:rPr lang="en-US" sz="700" b="0" i="0" u="none" strike="noStrike" dirty="0" smtClean="0">
                          <a:solidFill>
                            <a:schemeClr val="tx2"/>
                          </a:solidFill>
                          <a:latin typeface="Arial Narrow" pitchFamily="34" charset="0"/>
                        </a:rPr>
                        <a:t>(n=17)</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Text Box 36"/>
          <p:cNvSpPr txBox="1">
            <a:spLocks noChangeArrowheads="1"/>
          </p:cNvSpPr>
          <p:nvPr/>
        </p:nvSpPr>
        <p:spPr bwMode="auto">
          <a:xfrm>
            <a:off x="336858" y="1713873"/>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Would you Apply Within 6 Month if Eligible to Have 1st Year EIT Fees Waived?</a:t>
            </a:r>
          </a:p>
        </p:txBody>
      </p:sp>
      <p:sp>
        <p:nvSpPr>
          <p:cNvPr id="15363" name="Rectangle 2"/>
          <p:cNvSpPr>
            <a:spLocks noGrp="1" noChangeArrowheads="1"/>
          </p:cNvSpPr>
          <p:nvPr>
            <p:ph type="title"/>
          </p:nvPr>
        </p:nvSpPr>
        <p:spPr bwMode="auto">
          <a:xfrm>
            <a:off x="838200" y="271432"/>
            <a:ext cx="8162925" cy="249299"/>
          </a:xfrm>
          <a:noFill/>
          <a:ln>
            <a:miter lim="800000"/>
            <a:headEnd/>
            <a:tailEnd/>
          </a:ln>
        </p:spPr>
        <p:txBody>
          <a:bodyPr vert="horz" numCol="1" compatLnSpc="1">
            <a:prstTxWarp prst="textNoShape">
              <a:avLst/>
            </a:prstTxWarp>
          </a:bodyPr>
          <a:lstStyle/>
          <a:p>
            <a:r>
              <a:rPr lang="en-CA" sz="1800" dirty="0" smtClean="0"/>
              <a:t>Impact of Waiving EIT Fees on Likelihood to Apply within Six Months</a:t>
            </a:r>
          </a:p>
        </p:txBody>
      </p:sp>
      <p:graphicFrame>
        <p:nvGraphicFramePr>
          <p:cNvPr id="54" name="Object 5"/>
          <p:cNvGraphicFramePr>
            <a:graphicFrameLocks noGrp="1" noChangeAspect="1"/>
          </p:cNvGraphicFramePr>
          <p:nvPr>
            <p:ph idx="1"/>
            <p:extLst>
              <p:ext uri="{D42A27DB-BD31-4B8C-83A1-F6EECF244321}">
                <p14:modId xmlns:p14="http://schemas.microsoft.com/office/powerpoint/2010/main" val="831380878"/>
              </p:ext>
            </p:extLst>
          </p:nvPr>
        </p:nvGraphicFramePr>
        <p:xfrm>
          <a:off x="492432" y="1713873"/>
          <a:ext cx="8227819" cy="4344027"/>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5C27C11-3344-4808-ACE8-F4BA943662B8}" type="slidenum">
              <a:rPr lang="en-US"/>
              <a:pPr/>
              <a:t>29</a:t>
            </a:fld>
            <a:endParaRPr lang="en-US" dirty="0"/>
          </a:p>
        </p:txBody>
      </p:sp>
      <p:sp>
        <p:nvSpPr>
          <p:cNvPr id="15365" name="Rectangle 4"/>
          <p:cNvSpPr>
            <a:spLocks noChangeArrowheads="1"/>
          </p:cNvSpPr>
          <p:nvPr/>
        </p:nvSpPr>
        <p:spPr bwMode="auto">
          <a:xfrm>
            <a:off x="313861" y="6173671"/>
            <a:ext cx="8097915"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If you knew that by applying for licensure </a:t>
            </a:r>
            <a:r>
              <a:rPr lang="en-US" sz="800" dirty="0" smtClean="0">
                <a:solidFill>
                  <a:schemeClr val="tx1"/>
                </a:solidFill>
                <a:latin typeface="+mj-lt"/>
              </a:rPr>
              <a:t>within </a:t>
            </a:r>
            <a:r>
              <a:rPr lang="en-US" sz="800" dirty="0">
                <a:solidFill>
                  <a:schemeClr val="tx1"/>
                </a:solidFill>
                <a:latin typeface="+mj-lt"/>
              </a:rPr>
              <a:t>6 months of graduation you </a:t>
            </a:r>
            <a:r>
              <a:rPr lang="en-US" sz="800" dirty="0" smtClean="0">
                <a:solidFill>
                  <a:schemeClr val="tx1"/>
                </a:solidFill>
                <a:latin typeface="+mj-lt"/>
              </a:rPr>
              <a:t>are </a:t>
            </a:r>
            <a:r>
              <a:rPr lang="en-US" sz="800" dirty="0">
                <a:solidFill>
                  <a:schemeClr val="tx1"/>
                </a:solidFill>
                <a:latin typeface="+mj-lt"/>
              </a:rPr>
              <a:t>eligible to have the application and first year EIT program fees waived, how likely would you be to apply for licensure within that time frame? Base</a:t>
            </a:r>
            <a:r>
              <a:rPr lang="en-US" sz="800" dirty="0" smtClean="0">
                <a:solidFill>
                  <a:schemeClr val="tx1"/>
                </a:solidFill>
                <a:latin typeface="+mj-lt"/>
              </a:rPr>
              <a:t>:  </a:t>
            </a:r>
            <a:r>
              <a:rPr lang="en-US" sz="800" dirty="0">
                <a:solidFill>
                  <a:schemeClr val="tx1"/>
                </a:solidFill>
                <a:latin typeface="+mj-lt"/>
              </a:rPr>
              <a:t>Respondents who do not know or intend to apply for licensure </a:t>
            </a:r>
            <a:r>
              <a:rPr lang="en-US" sz="800" dirty="0" smtClean="0">
                <a:solidFill>
                  <a:schemeClr val="tx1"/>
                </a:solidFill>
                <a:latin typeface="+mj-lt"/>
              </a:rPr>
              <a:t>&gt;6mths </a:t>
            </a:r>
            <a:r>
              <a:rPr lang="en-US" sz="800" dirty="0">
                <a:solidFill>
                  <a:schemeClr val="tx1"/>
                </a:solidFill>
                <a:latin typeface="+mj-lt"/>
              </a:rPr>
              <a:t>after graduation,  </a:t>
            </a:r>
            <a:r>
              <a:rPr lang="en-US" sz="800" dirty="0" smtClean="0">
                <a:solidFill>
                  <a:schemeClr val="tx1"/>
                </a:solidFill>
                <a:latin typeface="+mj-lt"/>
              </a:rPr>
              <a:t>2013 (n=1290); 2014 (n=1044)</a:t>
            </a:r>
            <a:endParaRPr lang="en-CA" sz="800" dirty="0">
              <a:solidFill>
                <a:schemeClr val="tx1"/>
              </a:solidFill>
              <a:latin typeface="+mj-lt"/>
            </a:endParaRPr>
          </a:p>
        </p:txBody>
      </p:sp>
      <p:sp>
        <p:nvSpPr>
          <p:cNvPr id="15367" name="Text Box 9"/>
          <p:cNvSpPr txBox="1">
            <a:spLocks noChangeArrowheads="1"/>
          </p:cNvSpPr>
          <p:nvPr/>
        </p:nvSpPr>
        <p:spPr bwMode="auto">
          <a:xfrm>
            <a:off x="1531319" y="2018673"/>
            <a:ext cx="931862" cy="415498"/>
          </a:xfrm>
          <a:prstGeom prst="rect">
            <a:avLst/>
          </a:prstGeom>
          <a:noFill/>
          <a:ln w="25400" algn="ctr">
            <a:noFill/>
            <a:miter lim="800000"/>
            <a:headEnd/>
            <a:tailEnd/>
          </a:ln>
        </p:spPr>
        <p:txBody>
          <a:bodyPr>
            <a:spAutoFit/>
          </a:bodyPr>
          <a:lstStyle/>
          <a:p>
            <a:r>
              <a:rPr lang="en-CA" sz="1400" dirty="0"/>
              <a:t>Likely</a:t>
            </a:r>
            <a:br>
              <a:rPr lang="en-CA" sz="1400" dirty="0"/>
            </a:br>
            <a:r>
              <a:rPr lang="en-CA" sz="700" dirty="0"/>
              <a:t>(Top 2 Box)</a:t>
            </a:r>
          </a:p>
        </p:txBody>
      </p:sp>
      <p:sp>
        <p:nvSpPr>
          <p:cNvPr id="15371" name="Text Box 18"/>
          <p:cNvSpPr txBox="1">
            <a:spLocks noChangeArrowheads="1"/>
          </p:cNvSpPr>
          <p:nvPr/>
        </p:nvSpPr>
        <p:spPr bwMode="auto">
          <a:xfrm>
            <a:off x="4894025" y="2948412"/>
            <a:ext cx="931862" cy="415498"/>
          </a:xfrm>
          <a:prstGeom prst="rect">
            <a:avLst/>
          </a:prstGeom>
          <a:noFill/>
          <a:ln w="25400" algn="ctr">
            <a:noFill/>
            <a:miter lim="800000"/>
            <a:headEnd/>
            <a:tailEnd/>
          </a:ln>
        </p:spPr>
        <p:txBody>
          <a:bodyPr>
            <a:spAutoFit/>
          </a:bodyPr>
          <a:lstStyle/>
          <a:p>
            <a:r>
              <a:rPr lang="en-CA" sz="1400" dirty="0"/>
              <a:t>Unlikely</a:t>
            </a:r>
            <a:br>
              <a:rPr lang="en-CA" sz="1400" dirty="0"/>
            </a:br>
            <a:r>
              <a:rPr lang="en-CA" sz="700" dirty="0"/>
              <a:t>(Low 2 Box)</a:t>
            </a:r>
          </a:p>
        </p:txBody>
      </p:sp>
      <p:sp>
        <p:nvSpPr>
          <p:cNvPr id="53" name="Content Placeholder 33"/>
          <p:cNvSpPr txBox="1">
            <a:spLocks/>
          </p:cNvSpPr>
          <p:nvPr/>
        </p:nvSpPr>
        <p:spPr>
          <a:xfrm>
            <a:off x="341273" y="734161"/>
            <a:ext cx="8501643"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Once told that EIT fees are waived for those applying within six months of graduation, fully nine in ten students who originally intended on waiting more than six months to apply are now very or somewhat likely to do so within that timeframe.</a:t>
            </a:r>
            <a:endParaRPr lang="en-US" sz="1400" b="0" dirty="0">
              <a:solidFill>
                <a:schemeClr val="tx1"/>
              </a:solidFill>
              <a:latin typeface="+mj-lt"/>
            </a:endParaRPr>
          </a:p>
        </p:txBody>
      </p:sp>
      <p:sp>
        <p:nvSpPr>
          <p:cNvPr id="59" name="AutoShape 10"/>
          <p:cNvSpPr>
            <a:spLocks/>
          </p:cNvSpPr>
          <p:nvPr/>
        </p:nvSpPr>
        <p:spPr bwMode="auto">
          <a:xfrm rot="5400000">
            <a:off x="5269085" y="296309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1" name="Text Box 44"/>
          <p:cNvSpPr txBox="1">
            <a:spLocks noChangeArrowheads="1"/>
          </p:cNvSpPr>
          <p:nvPr/>
        </p:nvSpPr>
        <p:spPr bwMode="auto">
          <a:xfrm>
            <a:off x="1336385" y="2431348"/>
            <a:ext cx="1360968"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89%</a:t>
            </a:r>
            <a:br>
              <a:rPr lang="en-CA" sz="1300" dirty="0" smtClean="0"/>
            </a:br>
            <a:r>
              <a:rPr lang="en-CA" dirty="0" smtClean="0"/>
              <a:t>(n=935)</a:t>
            </a:r>
          </a:p>
          <a:p>
            <a:r>
              <a:rPr lang="en-CA" sz="1000" dirty="0" smtClean="0"/>
              <a:t>2013: 90</a:t>
            </a:r>
            <a:r>
              <a:rPr lang="en-CA" dirty="0" smtClean="0"/>
              <a:t/>
            </a:r>
            <a:br>
              <a:rPr lang="en-CA" dirty="0" smtClean="0"/>
            </a:br>
            <a:r>
              <a:rPr lang="en-CA" dirty="0" smtClean="0"/>
              <a:t>(n=1166)</a:t>
            </a:r>
            <a:endParaRPr lang="en-CA" dirty="0"/>
          </a:p>
          <a:p>
            <a:endParaRPr lang="en-CA" sz="100" dirty="0"/>
          </a:p>
          <a:p>
            <a:r>
              <a:rPr lang="en-CA" sz="100" dirty="0" smtClean="0"/>
              <a:t>x</a:t>
            </a:r>
            <a:endParaRPr lang="en-CA" sz="100" dirty="0"/>
          </a:p>
        </p:txBody>
      </p:sp>
      <p:sp>
        <p:nvSpPr>
          <p:cNvPr id="84" name="AutoShape 10"/>
          <p:cNvSpPr>
            <a:spLocks/>
          </p:cNvSpPr>
          <p:nvPr/>
        </p:nvSpPr>
        <p:spPr bwMode="auto">
          <a:xfrm rot="5400000">
            <a:off x="1925429" y="190087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5" name="Text Box 44"/>
          <p:cNvSpPr txBox="1">
            <a:spLocks noChangeArrowheads="1"/>
          </p:cNvSpPr>
          <p:nvPr/>
        </p:nvSpPr>
        <p:spPr bwMode="auto">
          <a:xfrm>
            <a:off x="4874540" y="3363910"/>
            <a:ext cx="971969"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7%</a:t>
            </a:r>
            <a:br>
              <a:rPr lang="en-CA" sz="1300" dirty="0" smtClean="0"/>
            </a:br>
            <a:r>
              <a:rPr lang="en-CA" dirty="0" smtClean="0"/>
              <a:t>(n=72)</a:t>
            </a:r>
          </a:p>
          <a:p>
            <a:r>
              <a:rPr lang="en-CA" sz="1000" dirty="0" smtClean="0"/>
              <a:t>2013: 6%</a:t>
            </a:r>
            <a:r>
              <a:rPr lang="en-CA" dirty="0" smtClean="0"/>
              <a:t/>
            </a:r>
            <a:br>
              <a:rPr lang="en-CA" dirty="0" smtClean="0"/>
            </a:br>
            <a:r>
              <a:rPr lang="en-CA" dirty="0" smtClean="0"/>
              <a:t>(n=76)</a:t>
            </a:r>
            <a:endParaRPr lang="en-CA" dirty="0"/>
          </a:p>
          <a:p>
            <a:endParaRPr lang="en-CA" sz="100" dirty="0"/>
          </a:p>
          <a:p>
            <a:r>
              <a:rPr lang="en-CA" sz="100" dirty="0" smtClean="0"/>
              <a:t>x</a:t>
            </a:r>
            <a:endParaRPr lang="en-CA" sz="100" dirty="0"/>
          </a:p>
        </p:txBody>
      </p:sp>
      <p:graphicFrame>
        <p:nvGraphicFramePr>
          <p:cNvPr id="15" name="Table 14"/>
          <p:cNvGraphicFramePr>
            <a:graphicFrameLocks noGrp="1"/>
          </p:cNvGraphicFramePr>
          <p:nvPr>
            <p:extLst>
              <p:ext uri="{D42A27DB-BD31-4B8C-83A1-F6EECF244321}">
                <p14:modId xmlns:p14="http://schemas.microsoft.com/office/powerpoint/2010/main" val="882690647"/>
              </p:ext>
            </p:extLst>
          </p:nvPr>
        </p:nvGraphicFramePr>
        <p:xfrm>
          <a:off x="311364" y="56237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(n=607)           (n=750)</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(n=328) </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(n=416)</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unlikely</a:t>
                      </a:r>
                    </a:p>
                    <a:p>
                      <a:pPr algn="l" fontAlgn="b"/>
                      <a:r>
                        <a:rPr lang="en-US" sz="1050" b="0" i="0" u="none" strike="noStrike" kern="1200" dirty="0" smtClean="0">
                          <a:solidFill>
                            <a:schemeClr val="tx2"/>
                          </a:solidFill>
                          <a:latin typeface="Arial Narrow" pitchFamily="34" charset="0"/>
                          <a:ea typeface="+mn-ea"/>
                          <a:cs typeface="+mn-cs"/>
                        </a:rPr>
                        <a:t>               (n=55)            (n=47)</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unlikely</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(n=17)           (n=29)</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Don't know / </a:t>
                      </a:r>
                      <a:r>
                        <a:rPr lang="en-US" sz="1200" b="1" i="0" u="none" strike="noStrike" kern="1200" dirty="0" smtClean="0">
                          <a:solidFill>
                            <a:schemeClr val="tx1"/>
                          </a:solidFill>
                          <a:latin typeface="+mn-lt"/>
                          <a:ea typeface="+mn-ea"/>
                          <a:cs typeface="+mn-cs"/>
                        </a:rPr>
                        <a:t>Unsure</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(n=37)            (n=48)</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Research Objectives</a:t>
            </a:r>
          </a:p>
        </p:txBody>
      </p:sp>
      <p:sp>
        <p:nvSpPr>
          <p:cNvPr id="77827" name="Rectangle 3"/>
          <p:cNvSpPr>
            <a:spLocks noGrp="1" noChangeArrowheads="1"/>
          </p:cNvSpPr>
          <p:nvPr>
            <p:ph idx="1"/>
          </p:nvPr>
        </p:nvSpPr>
        <p:spPr bwMode="auto">
          <a:xfrm>
            <a:off x="3524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en-CA" dirty="0" smtClean="0">
                <a:ea typeface="Times New Roman" pitchFamily="18" charset="0"/>
                <a:cs typeface="Arial" charset="0"/>
              </a:rPr>
              <a:t>The primary objective of this research is to </a:t>
            </a:r>
            <a:r>
              <a:rPr lang="en-US" dirty="0" smtClean="0">
                <a:ea typeface="Times New Roman" pitchFamily="18" charset="0"/>
                <a:cs typeface="Arial" charset="0"/>
              </a:rPr>
              <a:t>understand the reasons why graduates of CEAB accredited engineering programs at Canadian universities do or do not intend to apply for their </a:t>
            </a:r>
            <a:r>
              <a:rPr lang="en-US" dirty="0" err="1" smtClean="0">
                <a:ea typeface="Times New Roman" pitchFamily="18" charset="0"/>
                <a:cs typeface="Arial" charset="0"/>
              </a:rPr>
              <a:t>licence</a:t>
            </a:r>
            <a:r>
              <a:rPr lang="en-US" dirty="0" smtClean="0">
                <a:ea typeface="Times New Roman" pitchFamily="18" charset="0"/>
                <a:cs typeface="Arial" charset="0"/>
              </a:rPr>
              <a:t>.  </a:t>
            </a:r>
            <a:endParaRPr lang="en-CA" dirty="0" smtClean="0">
              <a:ea typeface="Times New Roman" pitchFamily="18" charset="0"/>
              <a:cs typeface="Arial" charset="0"/>
            </a:endParaRPr>
          </a:p>
          <a:p>
            <a:pPr marL="0" indent="0">
              <a:lnSpc>
                <a:spcPct val="100000"/>
              </a:lnSpc>
              <a:spcBef>
                <a:spcPts val="600"/>
              </a:spcBef>
              <a:buFontTx/>
              <a:buNone/>
            </a:pPr>
            <a:r>
              <a:rPr lang="en-CA" dirty="0" smtClean="0">
                <a:ea typeface="Times New Roman" pitchFamily="18" charset="0"/>
                <a:cs typeface="Arial" charset="0"/>
              </a:rPr>
              <a:t>In order to achieve this objective, the research seeks to understand the following:</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future career and/or education plans of final year engineering students;</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percentage of final year engineering students who intend to pursue a career in Engineering and the percentage who intend to apply for their P.Eng licence;</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level of knowledge of the </a:t>
            </a:r>
            <a:r>
              <a:rPr lang="en-CA" sz="1800" i="1" dirty="0" smtClean="0">
                <a:ea typeface="Times New Roman" pitchFamily="18" charset="0"/>
                <a:cs typeface="Arial" charset="0"/>
              </a:rPr>
              <a:t>Professional Engineers Act </a:t>
            </a:r>
            <a:r>
              <a:rPr lang="en-CA" sz="1800" dirty="0" smtClean="0">
                <a:ea typeface="Times New Roman" pitchFamily="18" charset="0"/>
                <a:cs typeface="Arial" charset="0"/>
              </a:rPr>
              <a:t>of their province.</a:t>
            </a:r>
          </a:p>
          <a:p>
            <a:pPr marL="746125" lvl="1" indent="-169863">
              <a:lnSpc>
                <a:spcPct val="100000"/>
              </a:lnSpc>
              <a:spcBef>
                <a:spcPts val="600"/>
              </a:spcBef>
              <a:buFont typeface="Wingdings" pitchFamily="2" charset="2"/>
              <a:buChar char=""/>
            </a:pP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
        <p:nvSpPr>
          <p:cNvPr id="7782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Country of Application</a:t>
            </a:r>
          </a:p>
        </p:txBody>
      </p:sp>
      <p:graphicFrame>
        <p:nvGraphicFramePr>
          <p:cNvPr id="36" name="Object 5"/>
          <p:cNvGraphicFramePr>
            <a:graphicFrameLocks noGrp="1" noChangeAspect="1"/>
          </p:cNvGraphicFramePr>
          <p:nvPr>
            <p:ph idx="1"/>
            <p:extLst>
              <p:ext uri="{D42A27DB-BD31-4B8C-83A1-F6EECF244321}">
                <p14:modId xmlns:p14="http://schemas.microsoft.com/office/powerpoint/2010/main" val="2420090849"/>
              </p:ext>
            </p:extLst>
          </p:nvPr>
        </p:nvGraphicFramePr>
        <p:xfrm>
          <a:off x="2329521" y="1935124"/>
          <a:ext cx="6111952" cy="4102564"/>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11447-89BD-451B-9136-C122716D6C32}" type="slidenum">
              <a:rPr lang="en-US"/>
              <a:pPr/>
              <a:t>30</a:t>
            </a:fld>
            <a:endParaRPr lang="en-US" dirty="0"/>
          </a:p>
        </p:txBody>
      </p:sp>
      <p:sp>
        <p:nvSpPr>
          <p:cNvPr id="16389" name="Text Box 3"/>
          <p:cNvSpPr txBox="1">
            <a:spLocks noChangeArrowheads="1"/>
          </p:cNvSpPr>
          <p:nvPr/>
        </p:nvSpPr>
        <p:spPr bwMode="auto">
          <a:xfrm>
            <a:off x="315332" y="6272174"/>
            <a:ext cx="8474075" cy="307777"/>
          </a:xfrm>
          <a:prstGeom prst="rect">
            <a:avLst/>
          </a:prstGeom>
          <a:noFill/>
          <a:ln w="25400">
            <a:noFill/>
            <a:miter lim="800000"/>
            <a:headEnd/>
            <a:tailEnd/>
          </a:ln>
        </p:spPr>
        <p:txBody>
          <a:bodyPr>
            <a:spAutoFit/>
          </a:bodyPr>
          <a:lstStyle/>
          <a:p>
            <a:pPr algn="l"/>
            <a:r>
              <a:rPr lang="en-US" sz="700" dirty="0" smtClean="0">
                <a:solidFill>
                  <a:schemeClr val="tx1"/>
                </a:solidFill>
              </a:rPr>
              <a:t>Q25. </a:t>
            </a:r>
            <a:r>
              <a:rPr lang="en-US" sz="700" dirty="0">
                <a:solidFill>
                  <a:schemeClr val="tx1"/>
                </a:solidFill>
              </a:rPr>
              <a:t>Where do you intend to apply for licensure? </a:t>
            </a:r>
            <a:r>
              <a:rPr lang="en-US" sz="700" dirty="0" smtClean="0">
                <a:solidFill>
                  <a:schemeClr val="tx1"/>
                </a:solidFill>
              </a:rPr>
              <a:t/>
            </a:r>
            <a:br>
              <a:rPr lang="en-US" sz="700" dirty="0" smtClean="0">
                <a:solidFill>
                  <a:schemeClr val="tx1"/>
                </a:solidFill>
              </a:rPr>
            </a:br>
            <a:r>
              <a:rPr lang="en-US" sz="700" dirty="0" smtClean="0">
                <a:solidFill>
                  <a:schemeClr val="tx1"/>
                </a:solidFill>
              </a:rPr>
              <a:t>Base:  </a:t>
            </a:r>
            <a:r>
              <a:rPr lang="en-US" sz="700" dirty="0">
                <a:solidFill>
                  <a:schemeClr val="tx1"/>
                </a:solidFill>
              </a:rPr>
              <a:t>Respondents who ever plan to apply for licensure, </a:t>
            </a:r>
            <a:r>
              <a:rPr lang="en-US" sz="700" dirty="0" smtClean="0">
                <a:solidFill>
                  <a:schemeClr val="tx1"/>
                </a:solidFill>
              </a:rPr>
              <a:t>2013 (n=2288); 2014 (n=1815)</a:t>
            </a:r>
            <a:endParaRPr lang="en-US" sz="700" dirty="0">
              <a:solidFill>
                <a:schemeClr val="tx1"/>
              </a:solidFill>
            </a:endParaRPr>
          </a:p>
        </p:txBody>
      </p:sp>
      <p:sp>
        <p:nvSpPr>
          <p:cNvPr id="16403" name="Text Box 21"/>
          <p:cNvSpPr txBox="1">
            <a:spLocks noChangeArrowheads="1"/>
          </p:cNvSpPr>
          <p:nvPr/>
        </p:nvSpPr>
        <p:spPr bwMode="auto">
          <a:xfrm>
            <a:off x="5628514" y="4517268"/>
            <a:ext cx="771608" cy="274637"/>
          </a:xfrm>
          <a:prstGeom prst="rect">
            <a:avLst/>
          </a:prstGeom>
          <a:noFill/>
          <a:ln w="25400" algn="ctr">
            <a:noFill/>
            <a:miter lim="800000"/>
            <a:headEnd/>
            <a:tailEnd/>
          </a:ln>
        </p:spPr>
        <p:txBody>
          <a:bodyPr wrap="square">
            <a:spAutoFit/>
          </a:bodyPr>
          <a:lstStyle/>
          <a:p>
            <a:r>
              <a:rPr lang="en-CA" sz="1200" dirty="0"/>
              <a:t>Abroad</a:t>
            </a:r>
          </a:p>
        </p:txBody>
      </p:sp>
      <p:sp>
        <p:nvSpPr>
          <p:cNvPr id="16404" name="Text Box 23"/>
          <p:cNvSpPr txBox="1">
            <a:spLocks noChangeArrowheads="1"/>
          </p:cNvSpPr>
          <p:nvPr/>
        </p:nvSpPr>
        <p:spPr bwMode="auto">
          <a:xfrm>
            <a:off x="1066490" y="157391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Where Do You Intend to Apply for Licensure?</a:t>
            </a:r>
          </a:p>
        </p:txBody>
      </p:sp>
      <p:sp>
        <p:nvSpPr>
          <p:cNvPr id="16405" name="Text Box 24"/>
          <p:cNvSpPr txBox="1">
            <a:spLocks noChangeArrowheads="1"/>
          </p:cNvSpPr>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35" name="Content Placeholder 33"/>
          <p:cNvSpPr txBox="1">
            <a:spLocks/>
          </p:cNvSpPr>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Among those students who intend on applying for licensure sometime in the future, virtually all intend on doing so in Canada, while two in ten plan to apply in the US and slightly fewer abroad.</a:t>
            </a:r>
            <a:endParaRPr lang="en-US" sz="1400" b="0" dirty="0">
              <a:solidFill>
                <a:schemeClr val="tx1"/>
              </a:solidFill>
              <a:latin typeface="+mj-lt"/>
            </a:endParaRPr>
          </a:p>
        </p:txBody>
      </p:sp>
      <p:sp>
        <p:nvSpPr>
          <p:cNvPr id="37" name="AutoShape 10"/>
          <p:cNvSpPr>
            <a:spLocks/>
          </p:cNvSpPr>
          <p:nvPr/>
        </p:nvSpPr>
        <p:spPr bwMode="auto">
          <a:xfrm rot="10800000">
            <a:off x="3986734" y="392306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Text Box 30"/>
          <p:cNvSpPr txBox="1">
            <a:spLocks noChangeArrowheads="1"/>
          </p:cNvSpPr>
          <p:nvPr/>
        </p:nvSpPr>
        <p:spPr bwMode="auto">
          <a:xfrm>
            <a:off x="4295655" y="4292950"/>
            <a:ext cx="1332859" cy="72327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16%</a:t>
            </a:r>
            <a:r>
              <a:rPr lang="en-CA" dirty="0" smtClean="0"/>
              <a:t>     </a:t>
            </a:r>
            <a:r>
              <a:rPr lang="en-CA" sz="700" dirty="0"/>
              <a:t>(</a:t>
            </a:r>
            <a:r>
              <a:rPr lang="en-CA" sz="700" dirty="0" smtClean="0"/>
              <a:t>n=242)</a:t>
            </a:r>
          </a:p>
          <a:p>
            <a:r>
              <a:rPr lang="en-CA" sz="1000" dirty="0" smtClean="0"/>
              <a:t>2013: 16%</a:t>
            </a:r>
            <a:r>
              <a:rPr lang="en-CA" sz="700" dirty="0" smtClean="0"/>
              <a:t/>
            </a:r>
            <a:br>
              <a:rPr lang="en-CA" sz="700" dirty="0" smtClean="0"/>
            </a:br>
            <a:r>
              <a:rPr lang="en-CA" sz="700" dirty="0" smtClean="0"/>
              <a:t>(n=288)</a:t>
            </a:r>
            <a:endParaRPr lang="en-CA" sz="700" dirty="0"/>
          </a:p>
        </p:txBody>
      </p:sp>
      <p:graphicFrame>
        <p:nvGraphicFramePr>
          <p:cNvPr id="14" name="Table 13"/>
          <p:cNvGraphicFramePr>
            <a:graphicFrameLocks noGrp="1"/>
          </p:cNvGraphicFramePr>
          <p:nvPr>
            <p:extLst>
              <p:ext uri="{D42A27DB-BD31-4B8C-83A1-F6EECF244321}">
                <p14:modId xmlns:p14="http://schemas.microsoft.com/office/powerpoint/2010/main" val="1789968688"/>
              </p:ext>
            </p:extLst>
          </p:nvPr>
        </p:nvGraphicFramePr>
        <p:xfrm>
          <a:off x="1152525" y="2072640"/>
          <a:ext cx="1409700" cy="3869242"/>
        </p:xfrm>
        <a:graphic>
          <a:graphicData uri="http://schemas.openxmlformats.org/drawingml/2006/table">
            <a:tbl>
              <a:tblPr/>
              <a:tblGrid>
                <a:gridCol w="1409700"/>
              </a:tblGrid>
              <a:tr h="231648">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Canada</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9748">
                <a:tc>
                  <a:txBody>
                    <a:bodyPr/>
                    <a:lstStyle/>
                    <a:p>
                      <a:pPr algn="r" fontAlgn="b"/>
                      <a:r>
                        <a:rPr lang="en-US" sz="900" b="0" i="0" u="none" strike="noStrike" dirty="0" smtClean="0">
                          <a:solidFill>
                            <a:schemeClr val="tx2"/>
                          </a:solidFill>
                          <a:latin typeface="Arial Narrow" pitchFamily="34" charset="0"/>
                        </a:rPr>
                        <a:t>(n=1797)</a:t>
                      </a:r>
                    </a:p>
                    <a:p>
                      <a:pPr algn="r" fontAlgn="b"/>
                      <a:r>
                        <a:rPr lang="en-US" sz="900" b="0" i="0" u="none" strike="noStrike" dirty="0" smtClean="0">
                          <a:solidFill>
                            <a:schemeClr val="tx2"/>
                          </a:solidFill>
                          <a:latin typeface="Arial Narrow" pitchFamily="34" charset="0"/>
                        </a:rPr>
                        <a:t>(n=2260)</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9882">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US</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22">
                <a:tc>
                  <a:txBody>
                    <a:bodyPr/>
                    <a:lstStyle/>
                    <a:p>
                      <a:pPr algn="r" fontAlgn="b"/>
                      <a:r>
                        <a:rPr lang="en-US" sz="900" b="0" i="0" u="none" strike="noStrike" dirty="0" smtClean="0">
                          <a:latin typeface="Arial Narrow" pitchFamily="34" charset="0"/>
                        </a:rPr>
                        <a:t>(n=378)</a:t>
                      </a:r>
                      <a:endParaRPr lang="en-US" sz="900" b="0" i="0" u="none" strike="noStrike" dirty="0" smtClean="0">
                        <a:solidFill>
                          <a:schemeClr val="tx2"/>
                        </a:solidFill>
                        <a:latin typeface="Arial Narrow" pitchFamily="34" charset="0"/>
                      </a:endParaRPr>
                    </a:p>
                    <a:p>
                      <a:pPr algn="r" fontAlgn="b"/>
                      <a:r>
                        <a:rPr lang="en-US" sz="900" b="0" i="0" u="none" strike="noStrike" dirty="0" smtClean="0">
                          <a:solidFill>
                            <a:schemeClr val="tx2"/>
                          </a:solidFill>
                          <a:latin typeface="Arial Narrow" pitchFamily="34" charset="0"/>
                        </a:rPr>
                        <a:t>(n=420)</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003">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Europe</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67">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(n=152)</a:t>
                      </a:r>
                    </a:p>
                    <a:p>
                      <a:pPr algn="r" fontAlgn="b"/>
                      <a:r>
                        <a:rPr lang="en-US" sz="900" b="0" i="0" u="none" strike="noStrike" dirty="0" smtClean="0">
                          <a:solidFill>
                            <a:schemeClr val="tx2"/>
                          </a:solidFill>
                          <a:latin typeface="Arial Narrow" pitchFamily="34" charset="0"/>
                        </a:rPr>
                        <a:t>(n=185)</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733">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Asia</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73196">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(n=90)</a:t>
                      </a:r>
                    </a:p>
                    <a:p>
                      <a:pPr algn="r" fontAlgn="b"/>
                      <a:r>
                        <a:rPr lang="en-US" sz="900" b="0" i="0" u="none" strike="noStrike" dirty="0" smtClean="0">
                          <a:solidFill>
                            <a:schemeClr val="tx2"/>
                          </a:solidFill>
                          <a:latin typeface="Arial Narrow" pitchFamily="34" charset="0"/>
                        </a:rPr>
                        <a:t>(n=103)</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5072">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Other</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4245">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(n=46)</a:t>
                      </a:r>
                    </a:p>
                    <a:p>
                      <a:pPr algn="r" fontAlgn="b"/>
                      <a:r>
                        <a:rPr lang="en-US" sz="900" b="0" i="0" u="none" strike="noStrike" dirty="0" smtClean="0">
                          <a:solidFill>
                            <a:schemeClr val="tx2"/>
                          </a:solidFill>
                          <a:latin typeface="Arial Narrow" pitchFamily="34" charset="0"/>
                        </a:rPr>
                        <a:t>(n=60)</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Province of Intended Licensure</a:t>
            </a:r>
          </a:p>
        </p:txBody>
      </p:sp>
      <p:graphicFrame>
        <p:nvGraphicFramePr>
          <p:cNvPr id="59" name="Object 3"/>
          <p:cNvGraphicFramePr>
            <a:graphicFrameLocks noGrp="1" noChangeAspect="1"/>
          </p:cNvGraphicFramePr>
          <p:nvPr>
            <p:ph idx="1"/>
            <p:extLst>
              <p:ext uri="{D42A27DB-BD31-4B8C-83A1-F6EECF244321}">
                <p14:modId xmlns:p14="http://schemas.microsoft.com/office/powerpoint/2010/main" val="2512710691"/>
              </p:ext>
            </p:extLst>
          </p:nvPr>
        </p:nvGraphicFramePr>
        <p:xfrm>
          <a:off x="462858" y="1500809"/>
          <a:ext cx="8169275" cy="4817565"/>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DE813F9-1FB3-4988-90F9-227C0440AC91}" type="slidenum">
              <a:rPr lang="en-US"/>
              <a:pPr/>
              <a:t>31</a:t>
            </a:fld>
            <a:endParaRPr lang="en-US" dirty="0"/>
          </a:p>
        </p:txBody>
      </p:sp>
      <p:sp>
        <p:nvSpPr>
          <p:cNvPr id="17440" name="Text Box 40"/>
          <p:cNvSpPr txBox="1">
            <a:spLocks noChangeArrowheads="1"/>
          </p:cNvSpPr>
          <p:nvPr/>
        </p:nvSpPr>
        <p:spPr bwMode="auto">
          <a:xfrm>
            <a:off x="423746" y="6371217"/>
            <a:ext cx="8069379"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Please select the provinces and/or territories in which you intend on applying for licensure.   </a:t>
            </a:r>
            <a:r>
              <a:rPr lang="en-US" sz="800" dirty="0" smtClean="0">
                <a:solidFill>
                  <a:schemeClr val="tx1"/>
                </a:solidFill>
                <a:latin typeface="+mj-lt"/>
              </a:rPr>
              <a:t>Base:  </a:t>
            </a:r>
            <a:r>
              <a:rPr lang="en-US" sz="800" dirty="0">
                <a:solidFill>
                  <a:schemeClr val="tx1"/>
                </a:solidFill>
                <a:latin typeface="+mj-lt"/>
              </a:rPr>
              <a:t>Respondents who plan to apply for </a:t>
            </a:r>
            <a:br>
              <a:rPr lang="en-US" sz="800" dirty="0">
                <a:solidFill>
                  <a:schemeClr val="tx1"/>
                </a:solidFill>
                <a:latin typeface="+mj-lt"/>
              </a:rPr>
            </a:br>
            <a:r>
              <a:rPr lang="en-US" sz="800" dirty="0">
                <a:solidFill>
                  <a:schemeClr val="tx1"/>
                </a:solidFill>
                <a:latin typeface="+mj-lt"/>
              </a:rPr>
              <a:t>licensure in Canada, </a:t>
            </a:r>
            <a:r>
              <a:rPr lang="en-US" sz="800" dirty="0" smtClean="0">
                <a:solidFill>
                  <a:schemeClr val="tx1"/>
                </a:solidFill>
                <a:latin typeface="+mj-lt"/>
              </a:rPr>
              <a:t>2013 (n=2260); 2014 (n=1797)</a:t>
            </a:r>
            <a:endParaRPr lang="en-US" sz="800" dirty="0">
              <a:solidFill>
                <a:schemeClr val="tx1"/>
              </a:solidFill>
              <a:latin typeface="+mj-lt"/>
            </a:endParaRPr>
          </a:p>
        </p:txBody>
      </p:sp>
      <p:sp>
        <p:nvSpPr>
          <p:cNvPr id="58" name="Content Placeholder 33"/>
          <p:cNvSpPr txBox="1">
            <a:spLocks/>
          </p:cNvSpPr>
          <p:nvPr/>
        </p:nvSpPr>
        <p:spPr>
          <a:xfrm>
            <a:off x="559086" y="716659"/>
            <a:ext cx="8058150"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Nearly half of students who intend on applying for licensure plan on doing so in Ontario, followed by one-third who intend on applying in Alberta, three in ten in British Columbia and two in ten in Quebec.</a:t>
            </a:r>
            <a:endParaRPr lang="en-US" sz="1800" b="0" dirty="0">
              <a:solidFill>
                <a:schemeClr val="tx1"/>
              </a:solidFill>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3696013846"/>
              </p:ext>
            </p:extLst>
          </p:nvPr>
        </p:nvGraphicFramePr>
        <p:xfrm>
          <a:off x="583509" y="1597152"/>
          <a:ext cx="2476148" cy="4717400"/>
        </p:xfrm>
        <a:graphic>
          <a:graphicData uri="http://schemas.openxmlformats.org/drawingml/2006/table">
            <a:tbl>
              <a:tblPr/>
              <a:tblGrid>
                <a:gridCol w="2476148"/>
              </a:tblGrid>
              <a:tr h="109728">
                <a:tc>
                  <a:txBody>
                    <a:bodyPr/>
                    <a:lstStyle/>
                    <a:p>
                      <a:pPr algn="r" fontAlgn="b"/>
                      <a:r>
                        <a:rPr lang="en-US" sz="1000" b="1" i="0" u="none" strike="noStrike" dirty="0">
                          <a:latin typeface="+mn-lt"/>
                        </a:rPr>
                        <a:t>Ontario</a:t>
                      </a:r>
                    </a:p>
                  </a:txBody>
                  <a:tcPr marL="5644" marR="5644" marT="5644" marB="0" anchor="b">
                    <a:lnL>
                      <a:noFill/>
                    </a:lnL>
                    <a:lnR>
                      <a:noFill/>
                    </a:lnR>
                    <a:lnT>
                      <a:noFill/>
                    </a:lnT>
                    <a:lnB>
                      <a:noFill/>
                    </a:lnB>
                    <a:lnTlToBr w="12700" cmpd="sng">
                      <a:noFill/>
                      <a:prstDash val="solid"/>
                    </a:lnTlToBr>
                    <a:lnBlToTr w="12700" cmpd="sng">
                      <a:noFill/>
                      <a:prstDash val="solid"/>
                    </a:lnBlToTr>
                  </a:tcPr>
                </a:tc>
              </a:tr>
              <a:tr h="192476">
                <a:tc>
                  <a:txBody>
                    <a:bodyPr/>
                    <a:lstStyle/>
                    <a:p>
                      <a:pPr algn="r" fontAlgn="b"/>
                      <a:r>
                        <a:rPr lang="en-US" sz="700" b="0" i="0" u="none" strike="noStrike" dirty="0" smtClean="0">
                          <a:solidFill>
                            <a:schemeClr val="tx2"/>
                          </a:solidFill>
                          <a:latin typeface="Arial Narrow" pitchFamily="34" charset="0"/>
                        </a:rPr>
                        <a:t>(n=923)</a:t>
                      </a:r>
                    </a:p>
                    <a:p>
                      <a:pPr algn="r" fontAlgn="b"/>
                      <a:r>
                        <a:rPr lang="en-US" sz="700" b="0" i="0" u="none" strike="noStrike" dirty="0" smtClean="0">
                          <a:solidFill>
                            <a:schemeClr val="tx2"/>
                          </a:solidFill>
                          <a:latin typeface="Arial Narrow" pitchFamily="34" charset="0"/>
                        </a:rPr>
                        <a:t>(n=1139)</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5016">
                <a:tc>
                  <a:txBody>
                    <a:bodyPr/>
                    <a:lstStyle/>
                    <a:p>
                      <a:pPr algn="r" fontAlgn="b"/>
                      <a:r>
                        <a:rPr lang="en-US" sz="1000" b="1" i="0" u="none" strike="noStrike" dirty="0" smtClean="0">
                          <a:latin typeface="+mn-lt"/>
                        </a:rPr>
                        <a:t>Alberta</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(n=583)</a:t>
                      </a:r>
                    </a:p>
                    <a:p>
                      <a:pPr algn="r" fontAlgn="b"/>
                      <a:r>
                        <a:rPr lang="en-US" sz="700" b="0" i="0" u="none" strike="noStrike" dirty="0" smtClean="0">
                          <a:solidFill>
                            <a:schemeClr val="tx2"/>
                          </a:solidFill>
                          <a:latin typeface="Arial Narrow" pitchFamily="34" charset="0"/>
                        </a:rPr>
                        <a:t>(n=747)</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820">
                <a:tc>
                  <a:txBody>
                    <a:bodyPr/>
                    <a:lstStyle/>
                    <a:p>
                      <a:pPr algn="r" fontAlgn="b"/>
                      <a:r>
                        <a:rPr lang="en-US" sz="1000" b="1" i="0" u="none" strike="noStrike" dirty="0" smtClean="0">
                          <a:latin typeface="+mn-lt"/>
                        </a:rPr>
                        <a:t>British</a:t>
                      </a:r>
                      <a:r>
                        <a:rPr lang="en-US" sz="1000" b="1" i="0" u="none" strike="noStrike" baseline="0" dirty="0" smtClean="0">
                          <a:latin typeface="+mn-lt"/>
                        </a:rPr>
                        <a:t> Columbia</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8292">
                <a:tc>
                  <a:txBody>
                    <a:bodyPr/>
                    <a:lstStyle/>
                    <a:p>
                      <a:pPr algn="r" fontAlgn="b"/>
                      <a:r>
                        <a:rPr lang="en-US" sz="700" b="0" i="0" u="none" strike="noStrike" dirty="0">
                          <a:solidFill>
                            <a:schemeClr val="tx2"/>
                          </a:solidFill>
                          <a:latin typeface="Arial Narrow" pitchFamily="34" charset="0"/>
                        </a:rPr>
                        <a:t> </a:t>
                      </a:r>
                      <a:r>
                        <a:rPr lang="en-US" sz="700" b="0" i="0" u="none" strike="noStrike" dirty="0" smtClean="0">
                          <a:solidFill>
                            <a:schemeClr val="tx2"/>
                          </a:solidFill>
                          <a:latin typeface="Arial Narrow" pitchFamily="34" charset="0"/>
                        </a:rPr>
                        <a:t>(n=484)</a:t>
                      </a:r>
                    </a:p>
                    <a:p>
                      <a:pPr algn="r" fontAlgn="b"/>
                      <a:r>
                        <a:rPr lang="en-US" sz="700" b="0" i="0" u="none" strike="noStrike" dirty="0" smtClean="0">
                          <a:solidFill>
                            <a:schemeClr val="tx2"/>
                          </a:solidFill>
                          <a:latin typeface="Arial Narrow" pitchFamily="34" charset="0"/>
                        </a:rPr>
                        <a:t>(n=681)</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632">
                <a:tc>
                  <a:txBody>
                    <a:bodyPr/>
                    <a:lstStyle/>
                    <a:p>
                      <a:pPr algn="r" fontAlgn="b"/>
                      <a:r>
                        <a:rPr lang="en-US" sz="1000" b="1" i="0" u="none" strike="noStrike" dirty="0" smtClean="0">
                          <a:latin typeface="+mn-lt"/>
                        </a:rPr>
                        <a:t>Quebec</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73852">
                <a:tc>
                  <a:txBody>
                    <a:bodyPr/>
                    <a:lstStyle/>
                    <a:p>
                      <a:pPr algn="r" fontAlgn="b"/>
                      <a:r>
                        <a:rPr lang="en-US" sz="700" b="0" i="0" u="none" strike="noStrike" dirty="0" smtClean="0">
                          <a:solidFill>
                            <a:schemeClr val="tx2"/>
                          </a:solidFill>
                          <a:latin typeface="Arial Narrow" pitchFamily="34" charset="0"/>
                        </a:rPr>
                        <a:t>(n=363)</a:t>
                      </a:r>
                    </a:p>
                    <a:p>
                      <a:pPr algn="r" fontAlgn="b"/>
                      <a:r>
                        <a:rPr lang="en-US" sz="700" b="0" i="0" u="none" strike="noStrike" dirty="0" smtClean="0">
                          <a:solidFill>
                            <a:schemeClr val="tx2"/>
                          </a:solidFill>
                          <a:latin typeface="Arial Narrow" pitchFamily="34" charset="0"/>
                        </a:rPr>
                        <a:t>(n=437)</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6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Saskatchewan</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(n=116)</a:t>
                      </a:r>
                    </a:p>
                    <a:p>
                      <a:pPr algn="r" fontAlgn="b"/>
                      <a:r>
                        <a:rPr lang="en-US" sz="700" b="0" i="0" u="none" strike="noStrike" dirty="0" smtClean="0">
                          <a:solidFill>
                            <a:schemeClr val="tx2"/>
                          </a:solidFill>
                          <a:latin typeface="Arial Narrow" pitchFamily="34" charset="0"/>
                        </a:rPr>
                        <a:t>(n=138)</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4248">
                <a:tc>
                  <a:txBody>
                    <a:bodyPr/>
                    <a:lstStyle/>
                    <a:p>
                      <a:pPr algn="r" fontAlgn="b"/>
                      <a:r>
                        <a:rPr lang="en-US" sz="1000" b="1" i="0" u="none" strike="noStrike" dirty="0" smtClean="0">
                          <a:latin typeface="+mn-lt"/>
                        </a:rPr>
                        <a:t>New</a:t>
                      </a:r>
                      <a:r>
                        <a:rPr lang="en-US" sz="1000" b="1" i="0" u="none" strike="noStrike" baseline="0" dirty="0" smtClean="0">
                          <a:latin typeface="+mn-lt"/>
                        </a:rPr>
                        <a:t> Brunswick</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2676">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(n=75)</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(n=102)</a:t>
                      </a:r>
                      <a:endParaRPr lang="en-US" sz="700" b="0" i="0" u="none" strike="noStrike" kern="1200" dirty="0">
                        <a:solidFill>
                          <a:schemeClr val="tx2"/>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243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Nova</a:t>
                      </a:r>
                      <a:r>
                        <a:rPr lang="en-US" sz="1000" b="1" i="0" u="none" strike="noStrike" baseline="0" dirty="0" smtClean="0">
                          <a:latin typeface="+mn-lt"/>
                        </a:rPr>
                        <a:t> Scotia</a:t>
                      </a:r>
                      <a:endParaRPr lang="en-US" sz="1000" b="1" i="0" u="none" strike="noStrike" dirty="0" smtClean="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(n=71)</a:t>
                      </a:r>
                    </a:p>
                    <a:p>
                      <a:pPr algn="r" fontAlgn="b"/>
                      <a:r>
                        <a:rPr lang="en-US" sz="700" b="0" i="0" u="none" strike="noStrike" dirty="0" smtClean="0">
                          <a:solidFill>
                            <a:schemeClr val="tx2"/>
                          </a:solidFill>
                          <a:latin typeface="Arial Narrow" pitchFamily="34" charset="0"/>
                        </a:rPr>
                        <a:t>(n=80)</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185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Manitoba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(n=62)</a:t>
                      </a:r>
                    </a:p>
                    <a:p>
                      <a:pPr algn="r" fontAlgn="b"/>
                      <a:r>
                        <a:rPr lang="en-US" sz="700" b="0" i="0" u="none" strike="noStrike" dirty="0" smtClean="0">
                          <a:solidFill>
                            <a:schemeClr val="tx2"/>
                          </a:solidFill>
                          <a:latin typeface="Arial Narrow" pitchFamily="34" charset="0"/>
                        </a:rPr>
                        <a:t>(n=60)</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62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Newfoundland/Labrador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908">
                <a:tc>
                  <a:txBody>
                    <a:bodyPr/>
                    <a:lstStyle/>
                    <a:p>
                      <a:pPr algn="r" fontAlgn="b"/>
                      <a:r>
                        <a:rPr lang="en-US" sz="700" b="0" i="0" u="none" strike="noStrike" dirty="0" smtClean="0">
                          <a:solidFill>
                            <a:schemeClr val="tx2"/>
                          </a:solidFill>
                          <a:latin typeface="Arial Narrow" pitchFamily="34" charset="0"/>
                        </a:rPr>
                        <a:t>(n=60)</a:t>
                      </a:r>
                    </a:p>
                    <a:p>
                      <a:pPr algn="r" fontAlgn="b"/>
                      <a:r>
                        <a:rPr lang="en-US" sz="700" b="0" i="0" u="none" strike="noStrike" dirty="0" smtClean="0">
                          <a:solidFill>
                            <a:schemeClr val="tx2"/>
                          </a:solidFill>
                          <a:latin typeface="Arial Narrow" pitchFamily="34" charset="0"/>
                        </a:rPr>
                        <a:t>(n=54)</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7272">
                <a:tc>
                  <a:txBody>
                    <a:bodyPr/>
                    <a:lstStyle/>
                    <a:p>
                      <a:pPr algn="r" fontAlgn="b"/>
                      <a:r>
                        <a:rPr lang="en-US" sz="1000" b="1" i="0" u="none" strike="noStrike" kern="1200" dirty="0" smtClean="0">
                          <a:solidFill>
                            <a:schemeClr val="tx1"/>
                          </a:solidFill>
                          <a:latin typeface="+mn-lt"/>
                          <a:ea typeface="+mn-ea"/>
                          <a:cs typeface="+mn-cs"/>
                        </a:rPr>
                        <a:t>Yukon/ Northwest Territories/ Nunavut</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411">
                <a:tc>
                  <a:txBody>
                    <a:bodyPr/>
                    <a:lstStyle/>
                    <a:p>
                      <a:pPr algn="r" fontAlgn="b"/>
                      <a:r>
                        <a:rPr lang="en-US" sz="700" b="0" i="0" u="none" strike="noStrike" dirty="0" smtClean="0">
                          <a:solidFill>
                            <a:schemeClr val="tx2"/>
                          </a:solidFill>
                          <a:latin typeface="Arial Narrow" pitchFamily="34" charset="0"/>
                        </a:rPr>
                        <a:t>(n=31)</a:t>
                      </a:r>
                    </a:p>
                    <a:p>
                      <a:pPr algn="r" fontAlgn="b"/>
                      <a:r>
                        <a:rPr lang="en-US" sz="700" b="0" i="0" u="none" strike="noStrike" dirty="0" smtClean="0">
                          <a:solidFill>
                            <a:schemeClr val="tx2"/>
                          </a:solidFill>
                          <a:latin typeface="Arial Narrow" pitchFamily="34" charset="0"/>
                        </a:rPr>
                        <a:t>(n=35)</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68">
                <a:tc>
                  <a:txBody>
                    <a:bodyPr/>
                    <a:lstStyle/>
                    <a:p>
                      <a:pPr algn="r" fontAlgn="b"/>
                      <a:r>
                        <a:rPr lang="en-US" sz="1000" b="1" i="0" u="none" strike="noStrike" kern="1200" dirty="0" smtClean="0">
                          <a:solidFill>
                            <a:schemeClr val="tx1"/>
                          </a:solidFill>
                          <a:latin typeface="+mn-lt"/>
                          <a:ea typeface="+mn-ea"/>
                          <a:cs typeface="+mn-cs"/>
                        </a:rPr>
                        <a:t>Prince Edward Island</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479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(n=26)</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512">
                <a:tc>
                  <a:txBody>
                    <a:bodyPr/>
                    <a:lstStyle/>
                    <a:p>
                      <a:pPr algn="r" fontAlgn="b"/>
                      <a:r>
                        <a:rPr lang="en-US" sz="1000" b="1" i="0" u="none" strike="noStrike" dirty="0">
                          <a:latin typeface="+mn-lt"/>
                        </a:rPr>
                        <a:t>Don’t know/Unsure</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(n=77)</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(n=78)</a:t>
                      </a:r>
                      <a:endParaRPr lang="en-US" sz="700" b="0" i="0" u="none" strike="noStrike" kern="1200" dirty="0">
                        <a:solidFill>
                          <a:schemeClr val="tx2"/>
                        </a:solidFill>
                        <a:latin typeface="Arial Narrow" pitchFamily="34" charset="0"/>
                        <a:ea typeface="+mn-ea"/>
                        <a:cs typeface="+mn-cs"/>
                      </a:endParaRP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Licensing Knowledge</a:t>
            </a:r>
          </a:p>
        </p:txBody>
      </p:sp>
      <p:sp>
        <p:nvSpPr>
          <p:cNvPr id="8704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6E1D7830-9125-41D9-AA75-8F99908381FD}" type="slidenum">
              <a:rPr lang="en-US"/>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Regulated by Legislation</a:t>
            </a:r>
          </a:p>
        </p:txBody>
      </p:sp>
      <p:graphicFrame>
        <p:nvGraphicFramePr>
          <p:cNvPr id="23" name="Object 5"/>
          <p:cNvGraphicFramePr>
            <a:graphicFrameLocks noGrp="1" noChangeAspect="1"/>
          </p:cNvGraphicFramePr>
          <p:nvPr>
            <p:ph idx="1"/>
            <p:extLst>
              <p:ext uri="{D42A27DB-BD31-4B8C-83A1-F6EECF244321}">
                <p14:modId xmlns:p14="http://schemas.microsoft.com/office/powerpoint/2010/main" val="1680790659"/>
              </p:ext>
            </p:extLst>
          </p:nvPr>
        </p:nvGraphicFramePr>
        <p:xfrm>
          <a:off x="414375" y="1845681"/>
          <a:ext cx="8344287"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A13231F-3604-498D-A930-1561D4D6CC13}" type="slidenum">
              <a:rPr lang="en-US"/>
              <a:pPr/>
              <a:t>33</a:t>
            </a:fld>
            <a:endParaRPr lang="en-US" dirty="0"/>
          </a:p>
        </p:txBody>
      </p:sp>
      <p:sp>
        <p:nvSpPr>
          <p:cNvPr id="18437" name="Text Box 3"/>
          <p:cNvSpPr txBox="1">
            <a:spLocks noChangeArrowheads="1"/>
          </p:cNvSpPr>
          <p:nvPr/>
        </p:nvSpPr>
        <p:spPr bwMode="auto">
          <a:xfrm>
            <a:off x="345688" y="624859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As far as you know, is the practice of professional engineering regulated by legislation? Base: All </a:t>
            </a:r>
            <a:r>
              <a:rPr lang="en-US" sz="800" dirty="0" smtClean="0">
                <a:solidFill>
                  <a:schemeClr val="tx1"/>
                </a:solidFill>
                <a:latin typeface="+mj-lt"/>
              </a:rPr>
              <a:t> Respondents 2013 (n=2501); 2014 (n=2046)</a:t>
            </a:r>
            <a:endParaRPr lang="en-US" sz="800" dirty="0">
              <a:solidFill>
                <a:schemeClr val="tx1"/>
              </a:solidFill>
              <a:latin typeface="+mj-lt"/>
            </a:endParaRPr>
          </a:p>
        </p:txBody>
      </p:sp>
      <p:sp>
        <p:nvSpPr>
          <p:cNvPr id="18444" name="Text Box 14"/>
          <p:cNvSpPr txBox="1">
            <a:spLocks noChangeArrowheads="1"/>
          </p:cNvSpPr>
          <p:nvPr/>
        </p:nvSpPr>
        <p:spPr bwMode="auto">
          <a:xfrm>
            <a:off x="1723793" y="1580299"/>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the Practice of Engineering Regulated by Legislation?</a:t>
            </a:r>
          </a:p>
        </p:txBody>
      </p:sp>
      <p:sp>
        <p:nvSpPr>
          <p:cNvPr id="22" name="Content Placeholder 33"/>
          <p:cNvSpPr txBox="1">
            <a:spLocks/>
          </p:cNvSpPr>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more than eight in ten, the vast majority of students </a:t>
            </a:r>
            <a:r>
              <a:rPr lang="en-US" sz="1400" b="0" dirty="0">
                <a:solidFill>
                  <a:schemeClr val="tx1"/>
                </a:solidFill>
                <a:latin typeface="+mj-lt"/>
              </a:rPr>
              <a:t>know that engineering is regulated by </a:t>
            </a:r>
            <a:r>
              <a:rPr lang="en-US" sz="1400" b="0" dirty="0" smtClean="0">
                <a:solidFill>
                  <a:schemeClr val="tx1"/>
                </a:solidFill>
                <a:latin typeface="+mj-lt"/>
              </a:rPr>
              <a:t>legislation, while one in ten students are unsure or believe the profession is not regulated. </a:t>
            </a:r>
            <a:endParaRPr lang="en-US" sz="1800" b="0" dirty="0">
              <a:solidFill>
                <a:schemeClr val="tx1"/>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2164132409"/>
              </p:ext>
            </p:extLst>
          </p:nvPr>
        </p:nvGraphicFramePr>
        <p:xfrm>
          <a:off x="349463" y="5663387"/>
          <a:ext cx="8470686" cy="596265"/>
        </p:xfrm>
        <a:graphic>
          <a:graphicData uri="http://schemas.openxmlformats.org/drawingml/2006/table">
            <a:tbl>
              <a:tblPr/>
              <a:tblGrid>
                <a:gridCol w="2823562"/>
                <a:gridCol w="2823562"/>
                <a:gridCol w="2823562"/>
              </a:tblGrid>
              <a:tr h="548631">
                <a:tc>
                  <a:txBody>
                    <a:bodyPr/>
                    <a:lstStyle/>
                    <a:p>
                      <a:pPr algn="ctr" fontAlgn="b"/>
                      <a:r>
                        <a:rPr lang="en-US" sz="1400" b="1" i="0" u="none" strike="noStrike" kern="1200" dirty="0" smtClean="0">
                          <a:solidFill>
                            <a:schemeClr val="tx1"/>
                          </a:solidFill>
                          <a:latin typeface="+mn-lt"/>
                          <a:ea typeface="+mn-ea"/>
                          <a:cs typeface="+mn-cs"/>
                        </a:rPr>
                        <a:t>Yes </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(n=1748)             (n=2098)</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(n=143)              (n=152)</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(n=155)             (n=251)</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Licensing for Roles within Engineering</a:t>
            </a:r>
          </a:p>
        </p:txBody>
      </p:sp>
      <p:sp>
        <p:nvSpPr>
          <p:cNvPr id="88068" name="Content Placeholder 818"/>
          <p:cNvSpPr>
            <a:spLocks noGrp="1"/>
          </p:cNvSpPr>
          <p:nvPr>
            <p:ph idx="1"/>
          </p:nvPr>
        </p:nvSpPr>
        <p:spPr bwMode="auto">
          <a:xfrm>
            <a:off x="352424" y="723010"/>
            <a:ext cx="8512795"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over </a:t>
            </a:r>
            <a:r>
              <a:rPr lang="en-US" sz="1400" dirty="0"/>
              <a:t>eight in </a:t>
            </a:r>
            <a:r>
              <a:rPr lang="en-US" sz="1400" dirty="0" smtClean="0"/>
              <a:t>ten, the vast majority of </a:t>
            </a:r>
            <a:r>
              <a:rPr lang="en-US" sz="1400" dirty="0"/>
              <a:t>students know that a </a:t>
            </a:r>
            <a:r>
              <a:rPr lang="en-US" sz="1400" dirty="0" err="1"/>
              <a:t>licence</a:t>
            </a:r>
            <a:r>
              <a:rPr lang="en-US" sz="1400" dirty="0"/>
              <a:t> is required to perform engineering work independently (85</a:t>
            </a:r>
            <a:r>
              <a:rPr lang="en-US" sz="1400" dirty="0" smtClean="0"/>
              <a:t>%).  Closer to three quarters know </a:t>
            </a:r>
            <a:r>
              <a:rPr lang="en-US" sz="1400" dirty="0"/>
              <a:t>that a </a:t>
            </a:r>
            <a:r>
              <a:rPr lang="en-US" sz="1400" dirty="0" err="1"/>
              <a:t>licence</a:t>
            </a:r>
            <a:r>
              <a:rPr lang="en-US" sz="1400" dirty="0"/>
              <a:t> is required to use the title ‘Engineer</a:t>
            </a:r>
            <a:r>
              <a:rPr lang="en-US" sz="1400" dirty="0" smtClean="0"/>
              <a:t>’ </a:t>
            </a:r>
            <a:r>
              <a:rPr lang="en-US" sz="1400" dirty="0"/>
              <a:t>or that it is not required to practice engineering work under the </a:t>
            </a:r>
            <a:r>
              <a:rPr lang="en-US" sz="1400" dirty="0" smtClean="0"/>
              <a:t>supervision of </a:t>
            </a:r>
            <a:r>
              <a:rPr lang="en-US" sz="1400" dirty="0"/>
              <a:t>a </a:t>
            </a:r>
            <a:r>
              <a:rPr lang="en-US" sz="1400" dirty="0" err="1"/>
              <a:t>P.Eng</a:t>
            </a:r>
            <a:r>
              <a:rPr lang="en-US" sz="1400" dirty="0" smtClean="0"/>
              <a:t>.</a:t>
            </a:r>
          </a:p>
          <a:p>
            <a:pPr>
              <a:lnSpc>
                <a:spcPct val="100000"/>
              </a:lnSpc>
              <a:spcBef>
                <a:spcPts val="0"/>
              </a:spcBef>
            </a:pPr>
            <a:r>
              <a:rPr lang="en-US" sz="1400" dirty="0" smtClean="0"/>
              <a:t>Compared to 2013, students are more likely to know that a license is not required to work under the supervision of a </a:t>
            </a:r>
            <a:r>
              <a:rPr lang="en-US" sz="1400" dirty="0" err="1" smtClean="0"/>
              <a:t>P.Eng</a:t>
            </a:r>
            <a:r>
              <a:rPr lang="en-US" sz="1400" dirty="0" smtClean="0"/>
              <a:t>.</a:t>
            </a:r>
            <a:endParaRPr lang="en-US" sz="1400" dirty="0"/>
          </a:p>
        </p:txBody>
      </p:sp>
      <p:sp>
        <p:nvSpPr>
          <p:cNvPr id="880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AAFF045-52E9-4281-816D-853CFE790AB8}" type="slidenum">
              <a:rPr lang="en-US"/>
              <a:pPr/>
              <a:t>34</a:t>
            </a:fld>
            <a:endParaRPr lang="en-US" dirty="0"/>
          </a:p>
        </p:txBody>
      </p:sp>
      <p:sp>
        <p:nvSpPr>
          <p:cNvPr id="45068" name="Text Box 41"/>
          <p:cNvSpPr txBox="1">
            <a:spLocks noChangeArrowheads="1"/>
          </p:cNvSpPr>
          <p:nvPr/>
        </p:nvSpPr>
        <p:spPr bwMode="auto">
          <a:xfrm>
            <a:off x="331284" y="6337339"/>
            <a:ext cx="8474075" cy="214312"/>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As far as you know, is a licence 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88079" name="Text Box 44"/>
          <p:cNvSpPr txBox="1">
            <a:spLocks noChangeArrowheads="1"/>
          </p:cNvSpPr>
          <p:nvPr/>
        </p:nvSpPr>
        <p:spPr bwMode="auto">
          <a:xfrm>
            <a:off x="1905608" y="1895868"/>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a Licence Required Before Being Able to Do the Following?</a:t>
            </a:r>
          </a:p>
        </p:txBody>
      </p:sp>
      <p:graphicFrame>
        <p:nvGraphicFramePr>
          <p:cNvPr id="819" name="Chart 818"/>
          <p:cNvGraphicFramePr/>
          <p:nvPr>
            <p:extLst>
              <p:ext uri="{D42A27DB-BD31-4B8C-83A1-F6EECF244321}">
                <p14:modId xmlns:p14="http://schemas.microsoft.com/office/powerpoint/2010/main" val="3523969594"/>
              </p:ext>
            </p:extLst>
          </p:nvPr>
        </p:nvGraphicFramePr>
        <p:xfrm>
          <a:off x="762000" y="2274306"/>
          <a:ext cx="7629297" cy="3869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5503357"/>
              </p:ext>
            </p:extLst>
          </p:nvPr>
        </p:nvGraphicFramePr>
        <p:xfrm>
          <a:off x="524256" y="2748280"/>
          <a:ext cx="2457958" cy="3230879"/>
        </p:xfrm>
        <a:graphic>
          <a:graphicData uri="http://schemas.openxmlformats.org/drawingml/2006/table">
            <a:tbl>
              <a:tblPr>
                <a:tableStyleId>{5C22544A-7EE6-4342-B048-85BDC9FD1C3A}</a:tableStyleId>
              </a:tblPr>
              <a:tblGrid>
                <a:gridCol w="2457958"/>
              </a:tblGrid>
              <a:tr h="1152961">
                <a:tc>
                  <a:txBody>
                    <a:bodyPr/>
                    <a:lstStyle/>
                    <a:p>
                      <a:pPr algn="r" fontAlgn="b"/>
                      <a:r>
                        <a:rPr lang="en-US" sz="1400" b="1" u="none" strike="noStrike">
                          <a:effectLst/>
                        </a:rPr>
                        <a:t>Practice engineering work independently</a:t>
                      </a:r>
                      <a:endParaRPr lang="en-US" sz="1400" b="1" i="0" u="none" strike="noStrike">
                        <a:solidFill>
                          <a:srgbClr val="000000"/>
                        </a:solidFill>
                        <a:effectLst/>
                        <a:latin typeface="Calibri"/>
                      </a:endParaRPr>
                    </a:p>
                  </a:txBody>
                  <a:tcPr marL="9525" marR="9525" marT="9525" marB="0" anchor="ctr">
                    <a:noFill/>
                  </a:tcPr>
                </a:tc>
              </a:tr>
              <a:tr h="696957">
                <a:tc>
                  <a:txBody>
                    <a:bodyPr/>
                    <a:lstStyle/>
                    <a:p>
                      <a:pPr algn="r" fontAlgn="b"/>
                      <a:r>
                        <a:rPr lang="en-US" sz="1400" b="1" u="none" strike="noStrike">
                          <a:effectLst/>
                        </a:rPr>
                        <a:t>Use the title 'Engineer'</a:t>
                      </a:r>
                      <a:endParaRPr lang="en-US" sz="1400" b="1" i="0" u="none" strike="noStrike">
                        <a:solidFill>
                          <a:srgbClr val="000000"/>
                        </a:solidFill>
                        <a:effectLst/>
                        <a:latin typeface="Calibri"/>
                      </a:endParaRPr>
                    </a:p>
                  </a:txBody>
                  <a:tcPr marL="9525" marR="9525" marT="9525" marB="0" anchor="ctr">
                    <a:noFill/>
                  </a:tcPr>
                </a:tc>
              </a:tr>
              <a:tr h="1380961">
                <a:tc>
                  <a:txBody>
                    <a:bodyPr/>
                    <a:lstStyle/>
                    <a:p>
                      <a:pPr algn="r" fontAlgn="b"/>
                      <a:r>
                        <a:rPr lang="en-US" sz="1400" b="1" u="none" strike="noStrike" dirty="0">
                          <a:effectLst/>
                        </a:rPr>
                        <a:t>Practice engineering work under the supervision of a </a:t>
                      </a:r>
                      <a:r>
                        <a:rPr lang="en-US" sz="1400" b="1" u="none" strike="noStrike" dirty="0" err="1">
                          <a:effectLst/>
                        </a:rPr>
                        <a:t>P.Eng</a:t>
                      </a:r>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noFill/>
                  </a:tcPr>
                </a:tc>
              </a:tr>
            </a:tbl>
          </a:graphicData>
        </a:graphic>
      </p:graphicFrame>
      <p:cxnSp>
        <p:nvCxnSpPr>
          <p:cNvPr id="4" name="Straight Connector 3"/>
          <p:cNvCxnSpPr/>
          <p:nvPr/>
        </p:nvCxnSpPr>
        <p:spPr>
          <a:xfrm flipV="1">
            <a:off x="1028700" y="38354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16000" y="49149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rot="10800000" flipV="1">
            <a:off x="6369338" y="5145199"/>
            <a:ext cx="104774" cy="104775"/>
          </a:xfrm>
          <a:prstGeom prst="triangle">
            <a:avLst/>
          </a:prstGeom>
          <a:solidFill>
            <a:srgbClr val="006600"/>
          </a:solidFill>
          <a:ln w="25400" cap="flat" cmpd="sng" algn="ctr">
            <a:solidFill>
              <a:srgbClr val="0066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a:t>
            </a:r>
          </a:p>
        </p:txBody>
      </p:sp>
      <p:graphicFrame>
        <p:nvGraphicFramePr>
          <p:cNvPr id="40" name="Object 4"/>
          <p:cNvGraphicFramePr>
            <a:graphicFrameLocks noGrp="1" noChangeAspect="1"/>
          </p:cNvGraphicFramePr>
          <p:nvPr>
            <p:ph idx="1"/>
            <p:extLst>
              <p:ext uri="{D42A27DB-BD31-4B8C-83A1-F6EECF244321}">
                <p14:modId xmlns:p14="http://schemas.microsoft.com/office/powerpoint/2010/main" val="3906611787"/>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F0D5C9A-2B0A-4E3E-90AB-686F9153B540}" type="slidenum">
              <a:rPr lang="en-US"/>
              <a:pPr/>
              <a:t>35</a:t>
            </a:fld>
            <a:endParaRPr lang="en-US" dirty="0"/>
          </a:p>
        </p:txBody>
      </p:sp>
      <p:sp>
        <p:nvSpPr>
          <p:cNvPr id="19461" name="Text Box 3"/>
          <p:cNvSpPr txBox="1">
            <a:spLocks noChangeArrowheads="1"/>
          </p:cNvSpPr>
          <p:nvPr/>
        </p:nvSpPr>
        <p:spPr bwMode="auto">
          <a:xfrm>
            <a:off x="367990" y="6256377"/>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As far as you know, is a licence 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19467" name="Rectangle 10"/>
          <p:cNvSpPr>
            <a:spLocks noChangeArrowheads="1"/>
          </p:cNvSpPr>
          <p:nvPr/>
        </p:nvSpPr>
        <p:spPr bwMode="auto">
          <a:xfrm>
            <a:off x="0" y="1707388"/>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Engineering Practices Requiring a Licence</a:t>
            </a:r>
          </a:p>
        </p:txBody>
      </p:sp>
      <p:sp>
        <p:nvSpPr>
          <p:cNvPr id="19469" name="Text Box 13"/>
          <p:cNvSpPr txBox="1">
            <a:spLocks noChangeArrowheads="1"/>
          </p:cNvSpPr>
          <p:nvPr/>
        </p:nvSpPr>
        <p:spPr bwMode="auto">
          <a:xfrm>
            <a:off x="1696904" y="2707286"/>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High/Moderate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3" name="Text Box 17"/>
          <p:cNvSpPr txBox="1">
            <a:spLocks noChangeArrowheads="1"/>
          </p:cNvSpPr>
          <p:nvPr/>
        </p:nvSpPr>
        <p:spPr bwMode="auto">
          <a:xfrm>
            <a:off x="6044306" y="3485583"/>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Little/None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39" name="Content Placeholder 33"/>
          <p:cNvSpPr txBox="1">
            <a:spLocks/>
          </p:cNvSpPr>
          <p:nvPr/>
        </p:nvSpPr>
        <p:spPr>
          <a:xfrm>
            <a:off x="352425" y="742292"/>
            <a:ext cx="843473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Nine in ten final </a:t>
            </a:r>
            <a:r>
              <a:rPr lang="en-US" sz="1400" b="0" dirty="0">
                <a:solidFill>
                  <a:schemeClr val="tx1"/>
                </a:solidFill>
                <a:latin typeface="+mj-lt"/>
              </a:rPr>
              <a:t>year engineering students have </a:t>
            </a:r>
            <a:r>
              <a:rPr lang="en-US" sz="1400" b="0" dirty="0" smtClean="0">
                <a:solidFill>
                  <a:schemeClr val="tx1"/>
                </a:solidFill>
                <a:latin typeface="+mj-lt"/>
              </a:rPr>
              <a:t>at least a </a:t>
            </a:r>
            <a:r>
              <a:rPr lang="en-US" sz="1400" b="0" dirty="0">
                <a:solidFill>
                  <a:schemeClr val="tx1"/>
                </a:solidFill>
                <a:latin typeface="+mj-lt"/>
              </a:rPr>
              <a:t>moderate </a:t>
            </a:r>
            <a:r>
              <a:rPr lang="en-US" sz="1400" b="0" dirty="0" smtClean="0">
                <a:solidFill>
                  <a:schemeClr val="tx1"/>
                </a:solidFill>
                <a:latin typeface="+mj-lt"/>
              </a:rPr>
              <a:t>level of </a:t>
            </a:r>
            <a:r>
              <a:rPr lang="en-US" sz="1400" b="0" dirty="0">
                <a:solidFill>
                  <a:schemeClr val="tx1"/>
                </a:solidFill>
                <a:latin typeface="+mj-lt"/>
              </a:rPr>
              <a:t>knowledge of when a </a:t>
            </a:r>
            <a:r>
              <a:rPr lang="en-US" sz="1400" b="0" dirty="0" err="1">
                <a:solidFill>
                  <a:schemeClr val="tx1"/>
                </a:solidFill>
                <a:latin typeface="+mj-lt"/>
              </a:rPr>
              <a:t>licence</a:t>
            </a:r>
            <a:r>
              <a:rPr lang="en-US" sz="1400" b="0" dirty="0">
                <a:solidFill>
                  <a:schemeClr val="tx1"/>
                </a:solidFill>
                <a:latin typeface="+mj-lt"/>
              </a:rPr>
              <a:t> is required to legally perform actions/ duties within the engineering </a:t>
            </a:r>
            <a:r>
              <a:rPr lang="en-US" sz="1400" b="0" dirty="0" smtClean="0">
                <a:solidFill>
                  <a:schemeClr val="tx1"/>
                </a:solidFill>
                <a:latin typeface="+mj-lt"/>
              </a:rPr>
              <a:t>profession and half were correct in all three fronts, a statistically significant increase compared to 2013.  One </a:t>
            </a:r>
            <a:r>
              <a:rPr lang="en-US" sz="1400" b="0" dirty="0">
                <a:solidFill>
                  <a:schemeClr val="tx1"/>
                </a:solidFill>
                <a:latin typeface="+mj-lt"/>
              </a:rPr>
              <a:t>in ten have either little </a:t>
            </a:r>
            <a:r>
              <a:rPr lang="en-US" sz="1400" b="0" dirty="0" smtClean="0">
                <a:solidFill>
                  <a:schemeClr val="tx1"/>
                </a:solidFill>
                <a:latin typeface="+mj-lt"/>
              </a:rPr>
              <a:t>or </a:t>
            </a:r>
            <a:r>
              <a:rPr lang="en-US" sz="1400" b="0" dirty="0">
                <a:solidFill>
                  <a:schemeClr val="tx1"/>
                </a:solidFill>
                <a:latin typeface="+mj-lt"/>
              </a:rPr>
              <a:t>no knowledge </a:t>
            </a:r>
            <a:r>
              <a:rPr lang="en-US" sz="1400" b="0" dirty="0" smtClean="0">
                <a:solidFill>
                  <a:schemeClr val="tx1"/>
                </a:solidFill>
                <a:latin typeface="+mj-lt"/>
              </a:rPr>
              <a:t>on </a:t>
            </a:r>
            <a:r>
              <a:rPr lang="en-US" sz="1400" b="0" dirty="0">
                <a:solidFill>
                  <a:schemeClr val="tx1"/>
                </a:solidFill>
                <a:latin typeface="+mj-lt"/>
              </a:rPr>
              <a:t>the subject. </a:t>
            </a:r>
          </a:p>
        </p:txBody>
      </p:sp>
      <p:sp>
        <p:nvSpPr>
          <p:cNvPr id="43" name="AutoShape 10"/>
          <p:cNvSpPr>
            <a:spLocks/>
          </p:cNvSpPr>
          <p:nvPr/>
        </p:nvSpPr>
        <p:spPr bwMode="auto">
          <a:xfrm rot="5400000">
            <a:off x="2439695" y="220225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Text Box 44"/>
          <p:cNvSpPr txBox="1">
            <a:spLocks noChangeArrowheads="1"/>
          </p:cNvSpPr>
          <p:nvPr/>
        </p:nvSpPr>
        <p:spPr bwMode="auto">
          <a:xfrm>
            <a:off x="1871330" y="3138173"/>
            <a:ext cx="1307805"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90%</a:t>
            </a:r>
            <a:br>
              <a:rPr lang="en-CA" sz="1300" dirty="0" smtClean="0"/>
            </a:br>
            <a:r>
              <a:rPr lang="en-CA" dirty="0" smtClean="0"/>
              <a:t>(n=1842)</a:t>
            </a:r>
          </a:p>
          <a:p>
            <a:r>
              <a:rPr lang="en-CA" sz="900" dirty="0" smtClean="0"/>
              <a:t>2013: 89%</a:t>
            </a:r>
            <a:r>
              <a:rPr lang="en-CA" sz="800" dirty="0" smtClean="0"/>
              <a:t/>
            </a:r>
            <a:br>
              <a:rPr lang="en-CA" sz="800" dirty="0" smtClean="0"/>
            </a:br>
            <a:r>
              <a:rPr lang="en-CA" dirty="0" smtClean="0"/>
              <a:t>(n=2226)</a:t>
            </a:r>
            <a:endParaRPr lang="en-CA" dirty="0"/>
          </a:p>
          <a:p>
            <a:endParaRPr lang="en-CA" sz="100" dirty="0"/>
          </a:p>
        </p:txBody>
      </p:sp>
      <p:sp>
        <p:nvSpPr>
          <p:cNvPr id="60" name="Text Box 44"/>
          <p:cNvSpPr txBox="1">
            <a:spLocks noChangeArrowheads="1"/>
          </p:cNvSpPr>
          <p:nvPr/>
        </p:nvSpPr>
        <p:spPr bwMode="auto">
          <a:xfrm>
            <a:off x="6181725" y="3928790"/>
            <a:ext cx="1257300" cy="723275"/>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10%</a:t>
            </a:r>
            <a:br>
              <a:rPr lang="en-CA" sz="1300" dirty="0" smtClean="0"/>
            </a:br>
            <a:r>
              <a:rPr lang="en-CA" dirty="0" smtClean="0"/>
              <a:t>(n=204)</a:t>
            </a:r>
          </a:p>
          <a:p>
            <a:r>
              <a:rPr lang="en-CA" sz="900" dirty="0" smtClean="0"/>
              <a:t>2013: 11%</a:t>
            </a:r>
            <a:r>
              <a:rPr lang="en-CA" sz="1200" dirty="0" smtClean="0"/>
              <a:t/>
            </a:r>
            <a:br>
              <a:rPr lang="en-CA" sz="1200" dirty="0" smtClean="0"/>
            </a:br>
            <a:r>
              <a:rPr lang="en-CA" dirty="0" smtClean="0"/>
              <a:t>(n=275)</a:t>
            </a:r>
            <a:r>
              <a:rPr lang="en-CA" sz="1300" dirty="0" smtClean="0"/>
              <a:t/>
            </a:r>
            <a:br>
              <a:rPr lang="en-CA" sz="1300" dirty="0" smtClean="0"/>
            </a:br>
            <a:endParaRPr lang="en-CA" sz="100" dirty="0"/>
          </a:p>
          <a:p>
            <a:r>
              <a:rPr lang="en-CA" sz="100" dirty="0" smtClean="0"/>
              <a:t>x</a:t>
            </a:r>
            <a:endParaRPr lang="en-CA" sz="100" dirty="0"/>
          </a:p>
        </p:txBody>
      </p:sp>
      <p:sp>
        <p:nvSpPr>
          <p:cNvPr id="21" name="AutoShape 10"/>
          <p:cNvSpPr>
            <a:spLocks/>
          </p:cNvSpPr>
          <p:nvPr/>
        </p:nvSpPr>
        <p:spPr bwMode="auto">
          <a:xfrm rot="5400000">
            <a:off x="6716420" y="302140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1551891403"/>
              </p:ext>
            </p:extLst>
          </p:nvPr>
        </p:nvGraphicFramePr>
        <p:xfrm>
          <a:off x="378038" y="5566613"/>
          <a:ext cx="8470688" cy="649605"/>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(n=1017)                 (n=1185)</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(n=825)             </a:t>
                      </a:r>
                      <a:r>
                        <a:rPr lang="en-US" sz="14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(n=1044)</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50" b="0" i="0" u="none" strike="noStrike" kern="1200" dirty="0" smtClean="0">
                          <a:solidFill>
                            <a:schemeClr val="tx2"/>
                          </a:solidFill>
                          <a:latin typeface="Arial Narrow" pitchFamily="34" charset="0"/>
                          <a:ea typeface="+mn-ea"/>
                          <a:cs typeface="+mn-cs"/>
                        </a:rPr>
                        <a:t>                   (n=147)               (n=196)</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50" b="0" i="0" u="none" strike="noStrike" kern="1200" dirty="0" smtClean="0">
                          <a:solidFill>
                            <a:schemeClr val="tx2"/>
                          </a:solidFill>
                          <a:latin typeface="Arial Narrow" pitchFamily="34" charset="0"/>
                          <a:ea typeface="+mn-ea"/>
                          <a:cs typeface="+mn-cs"/>
                        </a:rPr>
                        <a:t>                   (n=57)             (n=79)</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nvSpPr>
        <p:spPr>
          <a:xfrm rot="10800000" flipV="1">
            <a:off x="1276638" y="42253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9"/>
          <p:cNvSpPr txBox="1">
            <a:spLocks noChangeArrowheads="1"/>
          </p:cNvSpPr>
          <p:nvPr/>
        </p:nvSpPr>
        <p:spPr bwMode="auto">
          <a:xfrm>
            <a:off x="7028363" y="1753886"/>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a:t>
            </a:r>
          </a:p>
        </p:txBody>
      </p:sp>
      <p:sp>
        <p:nvSpPr>
          <p:cNvPr id="20484" name="Content Placeholder 40"/>
          <p:cNvSpPr>
            <a:spLocks noGrp="1"/>
          </p:cNvSpPr>
          <p:nvPr>
            <p:ph idx="1"/>
          </p:nvPr>
        </p:nvSpPr>
        <p:spPr bwMode="auto">
          <a:xfrm>
            <a:off x="352425" y="734061"/>
            <a:ext cx="8457038"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nine in ten, the </a:t>
            </a:r>
            <a:r>
              <a:rPr lang="en-US" sz="1400" dirty="0"/>
              <a:t>vast majority of students are able to correctly identify that the respective provincial engineering association is the organization responsible for licensing </a:t>
            </a:r>
            <a:r>
              <a:rPr lang="en-US" sz="1400" dirty="0" smtClean="0"/>
              <a:t>engineers, while eight in ten know </a:t>
            </a:r>
            <a:r>
              <a:rPr lang="en-US" sz="1400" dirty="0"/>
              <a:t>that it also regulates the practice of professional </a:t>
            </a:r>
            <a:r>
              <a:rPr lang="en-US" sz="1400" dirty="0" smtClean="0"/>
              <a:t>engineers.  Three quarters know </a:t>
            </a:r>
            <a:r>
              <a:rPr lang="en-US" sz="1400" dirty="0"/>
              <a:t>that CEAB is the organization that accredits University engineering </a:t>
            </a:r>
            <a:r>
              <a:rPr lang="en-US" sz="1400" dirty="0" smtClean="0"/>
              <a:t>programs, higher than in 2013, while students </a:t>
            </a:r>
            <a:r>
              <a:rPr lang="en-US" sz="1400" dirty="0"/>
              <a:t>are </a:t>
            </a:r>
            <a:r>
              <a:rPr lang="en-US" sz="1400" dirty="0" smtClean="0"/>
              <a:t>less certain about which </a:t>
            </a:r>
            <a:r>
              <a:rPr lang="en-US" sz="1400" dirty="0"/>
              <a:t>organization licenses companies offering engineering services, </a:t>
            </a:r>
            <a:r>
              <a:rPr lang="en-US" sz="1400" dirty="0" smtClean="0"/>
              <a:t>just over half </a:t>
            </a:r>
            <a:r>
              <a:rPr lang="en-US" sz="1400" dirty="0"/>
              <a:t>believe it is the respective provincial engineering </a:t>
            </a:r>
            <a:r>
              <a:rPr lang="en-US" sz="1400" dirty="0" smtClean="0"/>
              <a:t>association, higher than last year, while three in ten </a:t>
            </a:r>
            <a:r>
              <a:rPr lang="en-US" sz="1400" dirty="0"/>
              <a:t>think it is CEAB </a:t>
            </a:r>
            <a:r>
              <a:rPr lang="en-US" sz="1400" dirty="0" smtClean="0"/>
              <a:t>and </a:t>
            </a:r>
            <a:r>
              <a:rPr lang="en-US" sz="1400" dirty="0"/>
              <a:t>one quarter </a:t>
            </a:r>
            <a:r>
              <a:rPr lang="en-US" sz="1400" dirty="0" smtClean="0"/>
              <a:t>don’t know.</a:t>
            </a:r>
            <a:endParaRPr lang="en-US" sz="1400" dirty="0"/>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36</a:t>
            </a:fld>
            <a:endParaRPr lang="en-US" dirty="0"/>
          </a:p>
        </p:txBody>
      </p:sp>
      <p:grpSp>
        <p:nvGrpSpPr>
          <p:cNvPr id="3" name="Group 52"/>
          <p:cNvGrpSpPr>
            <a:grpSpLocks/>
          </p:cNvGrpSpPr>
          <p:nvPr/>
        </p:nvGrpSpPr>
        <p:grpSpPr bwMode="auto">
          <a:xfrm>
            <a:off x="363653" y="2269665"/>
            <a:ext cx="8521700" cy="3801360"/>
            <a:chOff x="208" y="1117"/>
            <a:chExt cx="5368" cy="2859"/>
          </a:xfrm>
        </p:grpSpPr>
        <p:graphicFrame>
          <p:nvGraphicFramePr>
            <p:cNvPr id="41" name="Object 4"/>
            <p:cNvGraphicFramePr>
              <a:graphicFrameLocks noChangeAspect="1"/>
            </p:cNvGraphicFramePr>
            <p:nvPr>
              <p:extLst>
                <p:ext uri="{D42A27DB-BD31-4B8C-83A1-F6EECF244321}">
                  <p14:modId xmlns:p14="http://schemas.microsoft.com/office/powerpoint/2010/main" val="999315961"/>
                </p:ext>
              </p:extLst>
            </p:nvPr>
          </p:nvGraphicFramePr>
          <p:xfrm>
            <a:off x="208" y="1117"/>
            <a:ext cx="5368" cy="2859"/>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736" y="1318"/>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Which </a:t>
              </a:r>
              <a:r>
                <a:rPr lang="en-CA" sz="1400" dirty="0">
                  <a:solidFill>
                    <a:srgbClr val="003399"/>
                  </a:solidFill>
                  <a:latin typeface="+mj-lt"/>
                </a:rPr>
                <a:t>Organization is Responsible for Each of the Follow Activities?</a:t>
              </a:r>
            </a:p>
          </p:txBody>
        </p:sp>
      </p:grpSp>
      <p:sp>
        <p:nvSpPr>
          <p:cNvPr id="33" name="Text Box 3"/>
          <p:cNvSpPr txBox="1">
            <a:spLocks noChangeArrowheads="1"/>
          </p:cNvSpPr>
          <p:nvPr/>
        </p:nvSpPr>
        <p:spPr bwMode="auto">
          <a:xfrm>
            <a:off x="312234" y="6343728"/>
            <a:ext cx="8572500" cy="215900"/>
          </a:xfrm>
          <a:prstGeom prst="rect">
            <a:avLst/>
          </a:prstGeom>
          <a:noFill/>
          <a:ln w="25400">
            <a:noFill/>
            <a:miter lim="800000"/>
            <a:headEnd/>
            <a:tailEnd/>
          </a:ln>
        </p:spPr>
        <p:txBody>
          <a:bodyPr>
            <a:spAutoFit/>
          </a:bodyPr>
          <a:lstStyle/>
          <a:p>
            <a:pPr algn="l"/>
            <a:r>
              <a:rPr lang="en-US" sz="800" dirty="0">
                <a:solidFill>
                  <a:schemeClr val="tx1"/>
                </a:solidFill>
              </a:rPr>
              <a:t>Q9. Please indicate the organization responsible for each of the activities/ procedures listed below. Base:  All </a:t>
            </a:r>
            <a:r>
              <a:rPr lang="en-US" sz="800" dirty="0" smtClean="0">
                <a:solidFill>
                  <a:schemeClr val="tx1"/>
                </a:solidFill>
              </a:rPr>
              <a:t> respondents  2013 (n=2501); 2014 (n=2046)</a:t>
            </a:r>
            <a:endParaRPr lang="en-US" sz="8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13458000"/>
              </p:ext>
            </p:extLst>
          </p:nvPr>
        </p:nvGraphicFramePr>
        <p:xfrm>
          <a:off x="312235" y="5697515"/>
          <a:ext cx="8476167" cy="558165"/>
        </p:xfrm>
        <a:graphic>
          <a:graphicData uri="http://schemas.openxmlformats.org/drawingml/2006/table">
            <a:tbl>
              <a:tblPr>
                <a:tableStyleId>{5C22544A-7EE6-4342-B048-85BDC9FD1C3A}</a:tableStyleId>
              </a:tblPr>
              <a:tblGrid>
                <a:gridCol w="1752678"/>
                <a:gridCol w="1663589"/>
                <a:gridCol w="1735919"/>
                <a:gridCol w="1723864"/>
                <a:gridCol w="1600117"/>
              </a:tblGrid>
              <a:tr h="161925">
                <a:tc>
                  <a:txBody>
                    <a:bodyPr/>
                    <a:lstStyle/>
                    <a:p>
                      <a:pPr algn="ctr" fontAlgn="b"/>
                      <a:r>
                        <a:rPr lang="en-US" sz="1200" b="1" u="none" strike="noStrike" dirty="0">
                          <a:effectLst/>
                        </a:rPr>
                        <a:t>Accredits University Eng. programs</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dirty="0" err="1">
                          <a:effectLst/>
                        </a:rPr>
                        <a:t>Licences</a:t>
                      </a:r>
                      <a:r>
                        <a:rPr lang="en-US" sz="1200" b="1" u="none" strike="noStrike" dirty="0">
                          <a:effectLst/>
                        </a:rPr>
                        <a:t> companies offering engineering services to the public</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a:effectLst/>
                        </a:rPr>
                        <a:t>Licences P.Eng.</a:t>
                      </a:r>
                      <a:endParaRPr lang="en-US" sz="1200" b="1" i="0" u="none" strike="noStrike">
                        <a:effectLst/>
                        <a:latin typeface="Arial"/>
                      </a:endParaRPr>
                    </a:p>
                  </a:txBody>
                  <a:tcPr marL="9525" marR="9525" marT="9525" marB="0">
                    <a:noFill/>
                  </a:tcPr>
                </a:tc>
                <a:tc>
                  <a:txBody>
                    <a:bodyPr/>
                    <a:lstStyle/>
                    <a:p>
                      <a:pPr algn="ctr" fontAlgn="b"/>
                      <a:r>
                        <a:rPr lang="en-US" sz="1200" b="1" u="none" strike="noStrike">
                          <a:effectLst/>
                        </a:rPr>
                        <a:t>Promotes the interests of professional engineers</a:t>
                      </a:r>
                      <a:endParaRPr lang="en-US" sz="1200" b="1" i="0" u="none" strike="noStrike">
                        <a:effectLst/>
                        <a:latin typeface="Arial"/>
                      </a:endParaRPr>
                    </a:p>
                  </a:txBody>
                  <a:tcPr marL="9525" marR="9525" marT="9525" marB="0">
                    <a:noFill/>
                  </a:tcPr>
                </a:tc>
                <a:tc>
                  <a:txBody>
                    <a:bodyPr/>
                    <a:lstStyle/>
                    <a:p>
                      <a:pPr algn="ctr" fontAlgn="b"/>
                      <a:r>
                        <a:rPr lang="en-US" sz="1200" b="1" u="none" strike="noStrike" dirty="0">
                          <a:effectLst/>
                        </a:rPr>
                        <a:t>Regulates practice of Eng.</a:t>
                      </a:r>
                      <a:endParaRPr lang="en-US" sz="1200" b="1" i="0" u="none" strike="noStrike" dirty="0">
                        <a:effectLst/>
                        <a:latin typeface="Arial"/>
                      </a:endParaRPr>
                    </a:p>
                  </a:txBody>
                  <a:tcPr marL="9525" marR="9525" marT="9525" marB="0">
                    <a:noFill/>
                  </a:tcPr>
                </a:tc>
              </a:tr>
            </a:tbl>
          </a:graphicData>
        </a:graphic>
      </p:graphicFrame>
      <p:sp>
        <p:nvSpPr>
          <p:cNvPr id="13" name="Text Box 24"/>
          <p:cNvSpPr txBox="1">
            <a:spLocks noChangeArrowheads="1"/>
          </p:cNvSpPr>
          <p:nvPr/>
        </p:nvSpPr>
        <p:spPr bwMode="auto">
          <a:xfrm>
            <a:off x="3633849" y="6049563"/>
            <a:ext cx="5353874" cy="230832"/>
          </a:xfrm>
          <a:prstGeom prst="rect">
            <a:avLst/>
          </a:prstGeom>
          <a:noFill/>
          <a:ln w="25400" algn="ctr">
            <a:noFill/>
            <a:miter lim="800000"/>
            <a:headEnd/>
            <a:tailEnd/>
          </a:ln>
        </p:spPr>
        <p:txBody>
          <a:bodyPr wrap="square">
            <a:spAutoFit/>
          </a:bodyPr>
          <a:lstStyle/>
          <a:p>
            <a:pPr algn="r">
              <a:defRPr/>
            </a:pPr>
            <a:r>
              <a:rPr lang="en-CA" sz="900" i="1" dirty="0">
                <a:solidFill>
                  <a:schemeClr val="tx1"/>
                </a:solidFill>
                <a:latin typeface="+mj-lt"/>
              </a:rPr>
              <a:t>Mentions may add to more than 100% as </a:t>
            </a:r>
            <a:r>
              <a:rPr lang="en-CA" sz="900" i="1" dirty="0" smtClean="0">
                <a:solidFill>
                  <a:schemeClr val="tx1"/>
                </a:solidFill>
                <a:latin typeface="+mj-lt"/>
              </a:rPr>
              <a:t>respondents </a:t>
            </a:r>
            <a:r>
              <a:rPr lang="en-CA" sz="900" i="1" dirty="0">
                <a:solidFill>
                  <a:schemeClr val="tx1"/>
                </a:solidFill>
                <a:latin typeface="+mj-lt"/>
              </a:rPr>
              <a:t>were able to select more than one response</a:t>
            </a:r>
          </a:p>
        </p:txBody>
      </p:sp>
      <p:cxnSp>
        <p:nvCxnSpPr>
          <p:cNvPr id="5" name="Straight Connector 4"/>
          <p:cNvCxnSpPr/>
          <p:nvPr/>
        </p:nvCxnSpPr>
        <p:spPr>
          <a:xfrm flipV="1">
            <a:off x="20701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719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610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755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rot="10800000" flipV="1">
            <a:off x="730538" y="41237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2445038" y="464662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5848638" y="38951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Knowledge of Organizational Responsibility</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2562633293"/>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37</a:t>
            </a:fld>
            <a:endParaRPr lang="en-US" dirty="0"/>
          </a:p>
        </p:txBody>
      </p:sp>
      <p:sp>
        <p:nvSpPr>
          <p:cNvPr id="23562" name="Rectangle 11"/>
          <p:cNvSpPr>
            <a:spLocks noChangeArrowheads="1"/>
          </p:cNvSpPr>
          <p:nvPr/>
        </p:nvSpPr>
        <p:spPr bwMode="auto">
          <a:xfrm>
            <a:off x="0" y="1594168"/>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3"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3565" name="Text Box 17"/>
          <p:cNvSpPr txBox="1">
            <a:spLocks noChangeArrowheads="1"/>
          </p:cNvSpPr>
          <p:nvPr/>
        </p:nvSpPr>
        <p:spPr bwMode="auto">
          <a:xfrm>
            <a:off x="1725530" y="2304466"/>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6021997" y="3631171"/>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40" name="Content Placeholder 33"/>
          <p:cNvSpPr txBox="1">
            <a:spLocks/>
          </p:cNvSpPr>
          <p:nvPr/>
        </p:nvSpPr>
        <p:spPr>
          <a:xfrm>
            <a:off x="240913" y="745312"/>
            <a:ext cx="8691214"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Nine in ten students have at least a moderate level of knowledge concerning organizational responsibilities of activities/ procedures relating to the engineering </a:t>
            </a:r>
            <a:r>
              <a:rPr lang="en-US" sz="1400" b="0" dirty="0" smtClean="0">
                <a:solidFill>
                  <a:schemeClr val="tx1"/>
                </a:solidFill>
                <a:latin typeface="+mj-lt"/>
              </a:rPr>
              <a:t>profession, of which nearly four in ten had perfect knowledge higher than in 2013.  </a:t>
            </a:r>
            <a:r>
              <a:rPr lang="en-US" sz="1400" b="0" dirty="0">
                <a:solidFill>
                  <a:schemeClr val="tx1"/>
                </a:solidFill>
                <a:latin typeface="+mj-lt"/>
              </a:rPr>
              <a:t>One in ten have either low </a:t>
            </a:r>
            <a:r>
              <a:rPr lang="en-US" sz="1400" b="0" dirty="0" smtClean="0">
                <a:solidFill>
                  <a:schemeClr val="tx1"/>
                </a:solidFill>
                <a:latin typeface="+mj-lt"/>
              </a:rPr>
              <a:t>level or </a:t>
            </a:r>
            <a:r>
              <a:rPr lang="en-US" sz="1400" b="0" dirty="0">
                <a:solidFill>
                  <a:schemeClr val="tx1"/>
                </a:solidFill>
                <a:latin typeface="+mj-lt"/>
              </a:rPr>
              <a:t>no </a:t>
            </a:r>
            <a:r>
              <a:rPr lang="en-US" sz="1400" b="0" dirty="0" smtClean="0">
                <a:solidFill>
                  <a:schemeClr val="tx1"/>
                </a:solidFill>
                <a:latin typeface="+mj-lt"/>
              </a:rPr>
              <a:t>knowledge </a:t>
            </a:r>
            <a:r>
              <a:rPr lang="en-US" sz="1400" b="0" dirty="0">
                <a:solidFill>
                  <a:schemeClr val="tx1"/>
                </a:solidFill>
                <a:latin typeface="+mj-lt"/>
              </a:rPr>
              <a:t>on the subject</a:t>
            </a:r>
            <a:r>
              <a:rPr lang="en-US" sz="1400" b="0" dirty="0" smtClean="0">
                <a:solidFill>
                  <a:schemeClr val="tx1"/>
                </a:solidFill>
                <a:latin typeface="+mj-lt"/>
              </a:rPr>
              <a:t>. </a:t>
            </a:r>
            <a:endParaRPr lang="en-US" sz="1400" b="0" dirty="0">
              <a:solidFill>
                <a:schemeClr val="tx1"/>
              </a:solidFill>
              <a:latin typeface="+mj-lt"/>
            </a:endParaRPr>
          </a:p>
        </p:txBody>
      </p:sp>
      <p:sp>
        <p:nvSpPr>
          <p:cNvPr id="44" name="AutoShape 10"/>
          <p:cNvSpPr>
            <a:spLocks/>
          </p:cNvSpPr>
          <p:nvPr/>
        </p:nvSpPr>
        <p:spPr bwMode="auto">
          <a:xfrm rot="5400000">
            <a:off x="2442947" y="170623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6" name="Text Box 44"/>
          <p:cNvSpPr txBox="1">
            <a:spLocks noChangeArrowheads="1"/>
          </p:cNvSpPr>
          <p:nvPr/>
        </p:nvSpPr>
        <p:spPr bwMode="auto">
          <a:xfrm>
            <a:off x="2042602" y="2719964"/>
            <a:ext cx="983570" cy="746358"/>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91%</a:t>
            </a:r>
            <a:br>
              <a:rPr lang="en-CA" sz="1300" dirty="0" smtClean="0"/>
            </a:br>
            <a:r>
              <a:rPr lang="en-CA" dirty="0" smtClean="0"/>
              <a:t>(n=1064)</a:t>
            </a:r>
            <a:endParaRPr lang="en-CA" dirty="0"/>
          </a:p>
          <a:p>
            <a:r>
              <a:rPr lang="en-CA" sz="900" dirty="0" smtClean="0"/>
              <a:t>2013: 89%</a:t>
            </a:r>
          </a:p>
          <a:p>
            <a:r>
              <a:rPr lang="en-CA" dirty="0"/>
              <a:t>(n=2243)</a:t>
            </a:r>
            <a:br>
              <a:rPr lang="en-CA" dirty="0"/>
            </a:br>
            <a:r>
              <a:rPr lang="en-CA" sz="100" dirty="0" smtClean="0"/>
              <a:t>x</a:t>
            </a:r>
            <a:endParaRPr lang="en-CA" sz="100" dirty="0"/>
          </a:p>
        </p:txBody>
      </p:sp>
      <p:sp>
        <p:nvSpPr>
          <p:cNvPr id="67" name="Text Box 44"/>
          <p:cNvSpPr txBox="1">
            <a:spLocks noChangeArrowheads="1"/>
          </p:cNvSpPr>
          <p:nvPr/>
        </p:nvSpPr>
        <p:spPr bwMode="auto">
          <a:xfrm>
            <a:off x="6257925" y="4046669"/>
            <a:ext cx="1200150" cy="800219"/>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a:t>
            </a:r>
            <a:br>
              <a:rPr lang="en-CA" sz="1300" dirty="0" smtClean="0"/>
            </a:br>
            <a:r>
              <a:rPr lang="en-CA" dirty="0" smtClean="0"/>
              <a:t>(n=182)</a:t>
            </a:r>
          </a:p>
          <a:p>
            <a:r>
              <a:rPr lang="en-CA" sz="900" dirty="0" smtClean="0"/>
              <a:t>2013: 11%</a:t>
            </a:r>
          </a:p>
          <a:p>
            <a:r>
              <a:rPr lang="en-CA" sz="700" dirty="0"/>
              <a:t>(</a:t>
            </a:r>
            <a:r>
              <a:rPr lang="en-CA" sz="700" dirty="0" smtClean="0"/>
              <a:t>n=261)</a:t>
            </a:r>
            <a:endParaRPr lang="en-CA" sz="900" dirty="0"/>
          </a:p>
          <a:p>
            <a:endParaRPr lang="en-CA" sz="100" dirty="0"/>
          </a:p>
          <a:p>
            <a:r>
              <a:rPr lang="en-CA" sz="100" dirty="0" smtClean="0"/>
              <a:t>x</a:t>
            </a:r>
            <a:endParaRPr lang="en-CA" sz="100" dirty="0"/>
          </a:p>
        </p:txBody>
      </p:sp>
      <p:graphicFrame>
        <p:nvGraphicFramePr>
          <p:cNvPr id="19" name="Table 18"/>
          <p:cNvGraphicFramePr>
            <a:graphicFrameLocks noGrp="1"/>
          </p:cNvGraphicFramePr>
          <p:nvPr>
            <p:extLst>
              <p:ext uri="{D42A27DB-BD31-4B8C-83A1-F6EECF244321}">
                <p14:modId xmlns:p14="http://schemas.microsoft.com/office/powerpoint/2010/main" val="3883002840"/>
              </p:ext>
            </p:extLst>
          </p:nvPr>
        </p:nvGraphicFramePr>
        <p:xfrm>
          <a:off x="349463" y="5747588"/>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(n=766)                 (n=832)</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(n=1098)                (n=1411)</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50" b="0" i="0" u="none" strike="noStrike" kern="1200" dirty="0" smtClean="0">
                          <a:solidFill>
                            <a:schemeClr val="tx2"/>
                          </a:solidFill>
                          <a:latin typeface="Arial Narrow" pitchFamily="34" charset="0"/>
                          <a:ea typeface="+mn-ea"/>
                          <a:cs typeface="+mn-cs"/>
                        </a:rPr>
                        <a:t>                    (n=111)                 (n=143)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50" b="0" i="0" u="none" strike="noStrike" kern="1200" dirty="0" smtClean="0">
                          <a:solidFill>
                            <a:schemeClr val="tx2"/>
                          </a:solidFill>
                          <a:latin typeface="Arial Narrow" pitchFamily="34" charset="0"/>
                          <a:ea typeface="+mn-ea"/>
                          <a:cs typeface="+mn-cs"/>
                        </a:rPr>
                        <a:t>                     (n=71)                (n=118)</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6719672" y="302468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Isosceles Triangle 14"/>
          <p:cNvSpPr/>
          <p:nvPr/>
        </p:nvSpPr>
        <p:spPr>
          <a:xfrm rot="10800000" flipV="1">
            <a:off x="1365538" y="43904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10"/>
          <p:cNvSpPr txBox="1">
            <a:spLocks noChangeArrowheads="1"/>
          </p:cNvSpPr>
          <p:nvPr/>
        </p:nvSpPr>
        <p:spPr bwMode="auto">
          <a:xfrm>
            <a:off x="6832904" y="2110919"/>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CD5ABE8A-86A7-4A17-B610-4D42783C174A}" type="slidenum">
              <a:rPr lang="en-US"/>
              <a:pPr/>
              <a:t>38</a:t>
            </a:fld>
            <a:endParaRPr lang="en-US" dirty="0"/>
          </a:p>
        </p:txBody>
      </p:sp>
      <p:sp>
        <p:nvSpPr>
          <p:cNvPr id="5" name="Title 4"/>
          <p:cNvSpPr>
            <a:spLocks noGrp="1"/>
          </p:cNvSpPr>
          <p:nvPr>
            <p:ph type="ctrTitle"/>
          </p:nvPr>
        </p:nvSpPr>
        <p:spPr>
          <a:xfrm>
            <a:off x="144000" y="2935198"/>
            <a:ext cx="4416425" cy="997196"/>
          </a:xfrm>
        </p:spPr>
        <p:txBody>
          <a:bodyPr/>
          <a:lstStyle/>
          <a:p>
            <a:r>
              <a:rPr lang="en-US" dirty="0" smtClean="0"/>
              <a:t>Provincial Engineering Association</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Attendance of provincial engineering association Seminar</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4062873897"/>
              </p:ext>
            </p:extLst>
          </p:nvPr>
        </p:nvGraphicFramePr>
        <p:xfrm>
          <a:off x="403224" y="1424405"/>
          <a:ext cx="81720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5261C7B-B858-4ED0-9EB1-54B577B79F27}" type="slidenum">
              <a:rPr lang="en-US"/>
              <a:pPr/>
              <a:t>39</a:t>
            </a:fld>
            <a:endParaRPr lang="en-US" dirty="0"/>
          </a:p>
        </p:txBody>
      </p:sp>
      <p:sp>
        <p:nvSpPr>
          <p:cNvPr id="24581" name="Text Box 3"/>
          <p:cNvSpPr txBox="1">
            <a:spLocks noChangeArrowheads="1"/>
          </p:cNvSpPr>
          <p:nvPr/>
        </p:nvSpPr>
        <p:spPr bwMode="auto">
          <a:xfrm>
            <a:off x="401444" y="633567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Have you ever attended a workshop/ seminar/ talk given by a </a:t>
            </a:r>
            <a:r>
              <a:rPr lang="en-CA" sz="800" dirty="0" smtClean="0">
                <a:solidFill>
                  <a:schemeClr val="tx1"/>
                </a:solidFill>
                <a:latin typeface="+mj-lt"/>
              </a:rPr>
              <a:t>provincial engineering association</a:t>
            </a:r>
            <a:r>
              <a:rPr lang="en-US" sz="800" dirty="0" smtClean="0">
                <a:solidFill>
                  <a:schemeClr val="tx1"/>
                </a:solidFill>
                <a:latin typeface="+mj-lt"/>
              </a:rPr>
              <a:t> </a:t>
            </a:r>
            <a:r>
              <a:rPr lang="en-US" sz="800" dirty="0">
                <a:solidFill>
                  <a:schemeClr val="tx1"/>
                </a:solidFill>
                <a:latin typeface="+mj-lt"/>
              </a:rPr>
              <a:t>representative?  Base: All 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4588" name="Text Box 14"/>
          <p:cNvSpPr txBox="1">
            <a:spLocks noChangeArrowheads="1"/>
          </p:cNvSpPr>
          <p:nvPr/>
        </p:nvSpPr>
        <p:spPr bwMode="auto">
          <a:xfrm>
            <a:off x="1060063" y="1315984"/>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Ever Attend a </a:t>
            </a:r>
            <a:r>
              <a:rPr lang="en-CA" sz="1400" dirty="0" smtClean="0">
                <a:solidFill>
                  <a:srgbClr val="003399"/>
                </a:solidFill>
                <a:latin typeface="+mj-lt"/>
              </a:rPr>
              <a:t>Provincial Engineering Association </a:t>
            </a:r>
            <a:r>
              <a:rPr lang="en-CA" sz="1400" dirty="0">
                <a:solidFill>
                  <a:srgbClr val="003399"/>
                </a:solidFill>
                <a:latin typeface="+mj-lt"/>
              </a:rPr>
              <a:t>Seminar?</a:t>
            </a:r>
          </a:p>
        </p:txBody>
      </p:sp>
      <p:sp>
        <p:nvSpPr>
          <p:cNvPr id="21" name="Content Placeholder 33"/>
          <p:cNvSpPr txBox="1">
            <a:spLocks/>
          </p:cNvSpPr>
          <p:nvPr/>
        </p:nvSpPr>
        <p:spPr>
          <a:xfrm>
            <a:off x="352425" y="789917"/>
            <a:ext cx="8546248"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Over four in ten report having attended a provincial engineering association seminar, higher than in 2013.</a:t>
            </a:r>
            <a:endParaRPr lang="en-US" sz="1800" b="0" dirty="0">
              <a:solidFill>
                <a:schemeClr val="tx1"/>
              </a:solidFill>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3658321926"/>
              </p:ext>
            </p:extLst>
          </p:nvPr>
        </p:nvGraphicFramePr>
        <p:xfrm>
          <a:off x="285750" y="5271341"/>
          <a:ext cx="8470686" cy="59626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(n=907)                         (n=893)</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(n=1062)                      (n=1508)</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(n=77)                         (n=100)</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a:off x="4180363" y="30358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1449863" y="335424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Methodology</a:t>
            </a:r>
          </a:p>
        </p:txBody>
      </p:sp>
      <p:sp>
        <p:nvSpPr>
          <p:cNvPr id="78851" name="Rectangle 3"/>
          <p:cNvSpPr>
            <a:spLocks noGrp="1" noChangeArrowheads="1"/>
          </p:cNvSpPr>
          <p:nvPr>
            <p:ph idx="1"/>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The online survey was conducted between January 27 to March 14, 2014 with final year engineering students. </a:t>
            </a:r>
          </a:p>
          <a:p>
            <a:pPr>
              <a:lnSpc>
                <a:spcPct val="100000"/>
              </a:lnSpc>
              <a:spcBef>
                <a:spcPts val="600"/>
              </a:spcBef>
              <a:spcAft>
                <a:spcPts val="600"/>
              </a:spcAft>
            </a:pPr>
            <a:r>
              <a:rPr lang="en-CA" dirty="0" smtClean="0"/>
              <a:t> All university Faculties of Engineering with CEAB accredited programs were invited to participate in the study and were asked to send the online survey to all final year engineering students registered in their Engineering program. </a:t>
            </a:r>
          </a:p>
          <a:p>
            <a:pPr>
              <a:lnSpc>
                <a:spcPct val="100000"/>
              </a:lnSpc>
              <a:spcBef>
                <a:spcPts val="600"/>
              </a:spcBef>
              <a:spcAft>
                <a:spcPts val="600"/>
              </a:spcAft>
            </a:pPr>
            <a:r>
              <a:rPr lang="en-CA" dirty="0" smtClean="0"/>
              <a:t>The link to the online survey was sent to the universities and each school was requested to send the survey link to all qualified students on January 27, 2014.  </a:t>
            </a:r>
          </a:p>
          <a:p>
            <a:pPr>
              <a:lnSpc>
                <a:spcPct val="100000"/>
              </a:lnSpc>
              <a:spcBef>
                <a:spcPts val="600"/>
              </a:spcBef>
              <a:spcAft>
                <a:spcPts val="600"/>
              </a:spcAft>
            </a:pPr>
            <a:r>
              <a:rPr lang="en-CA" dirty="0" smtClean="0"/>
              <a:t>The survey was offered in both English and French.</a:t>
            </a:r>
          </a:p>
          <a:p>
            <a:pPr>
              <a:lnSpc>
                <a:spcPct val="100000"/>
              </a:lnSpc>
              <a:spcBef>
                <a:spcPts val="600"/>
              </a:spcBef>
              <a:spcAft>
                <a:spcPts val="600"/>
              </a:spcAft>
            </a:pPr>
            <a:r>
              <a:rPr lang="en-CA" dirty="0" smtClean="0"/>
              <a:t>A total of 39 universities participated in the research and 2,046 students completed the survey.  </a:t>
            </a:r>
          </a:p>
          <a:p>
            <a:pPr>
              <a:lnSpc>
                <a:spcPct val="100000"/>
              </a:lnSpc>
              <a:spcBef>
                <a:spcPts val="600"/>
              </a:spcBef>
              <a:spcAft>
                <a:spcPts val="600"/>
              </a:spcAft>
            </a:pPr>
            <a:r>
              <a:rPr lang="en-CA" dirty="0" smtClean="0"/>
              <a:t>The margin of error for this study on the overall data (n=2,046) is ± 2.2%, 19 times out of 20.</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1249276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Association with provincial engineering association’s SMP</a:t>
            </a:r>
          </a:p>
        </p:txBody>
      </p:sp>
      <p:graphicFrame>
        <p:nvGraphicFramePr>
          <p:cNvPr id="32" name="Object 5"/>
          <p:cNvGraphicFramePr>
            <a:graphicFrameLocks noGrp="1" noChangeAspect="1"/>
          </p:cNvGraphicFramePr>
          <p:nvPr>
            <p:ph idx="1"/>
            <p:extLst>
              <p:ext uri="{D42A27DB-BD31-4B8C-83A1-F6EECF244321}">
                <p14:modId xmlns:p14="http://schemas.microsoft.com/office/powerpoint/2010/main" val="1645025378"/>
              </p:ext>
            </p:extLst>
          </p:nvPr>
        </p:nvGraphicFramePr>
        <p:xfrm>
          <a:off x="1687235" y="1647825"/>
          <a:ext cx="7639050" cy="4273781"/>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40CEC21-44FD-4DA6-8E8B-2B7CEEE8419E}" type="slidenum">
              <a:rPr lang="en-US"/>
              <a:pPr/>
              <a:t>40</a:t>
            </a:fld>
            <a:endParaRPr lang="en-US" dirty="0"/>
          </a:p>
        </p:txBody>
      </p:sp>
      <p:sp>
        <p:nvSpPr>
          <p:cNvPr id="25605" name="Text Box 3"/>
          <p:cNvSpPr txBox="1">
            <a:spLocks noChangeArrowheads="1"/>
          </p:cNvSpPr>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Which of the following best describes your association with the </a:t>
            </a:r>
            <a:r>
              <a:rPr lang="en-US" sz="800" dirty="0" smtClean="0">
                <a:solidFill>
                  <a:schemeClr val="tx1"/>
                </a:solidFill>
                <a:latin typeface="+mj-lt"/>
              </a:rPr>
              <a:t>[</a:t>
            </a:r>
            <a:r>
              <a:rPr lang="en-CA" sz="800" dirty="0" smtClean="0">
                <a:solidFill>
                  <a:schemeClr val="tx1"/>
                </a:solidFill>
                <a:latin typeface="+mj-lt"/>
              </a:rPr>
              <a:t>provincial engineering association]</a:t>
            </a:r>
            <a:r>
              <a:rPr lang="en-US" sz="800" dirty="0" smtClean="0">
                <a:solidFill>
                  <a:schemeClr val="tx1"/>
                </a:solidFill>
                <a:latin typeface="+mj-lt"/>
              </a:rPr>
              <a:t>’s Student </a:t>
            </a:r>
            <a:r>
              <a:rPr lang="en-US" sz="800" dirty="0">
                <a:solidFill>
                  <a:schemeClr val="tx1"/>
                </a:solidFill>
                <a:latin typeface="+mj-lt"/>
              </a:rPr>
              <a:t>Membership Program (SMP)? 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5617" name="Text Box 18"/>
          <p:cNvSpPr txBox="1">
            <a:spLocks noChangeArrowheads="1"/>
          </p:cNvSpPr>
          <p:nvPr/>
        </p:nvSpPr>
        <p:spPr bwMode="auto">
          <a:xfrm>
            <a:off x="6318457" y="2509465"/>
            <a:ext cx="1195388" cy="396875"/>
          </a:xfrm>
          <a:prstGeom prst="rect">
            <a:avLst/>
          </a:prstGeom>
          <a:noFill/>
          <a:ln w="25400" algn="ctr">
            <a:noFill/>
            <a:miter lim="800000"/>
            <a:headEnd/>
            <a:tailEnd/>
          </a:ln>
        </p:spPr>
        <p:txBody>
          <a:bodyPr>
            <a:spAutoFit/>
          </a:bodyPr>
          <a:lstStyle/>
          <a:p>
            <a:r>
              <a:rPr lang="en-CA" sz="1300" dirty="0"/>
              <a:t>Aware</a:t>
            </a:r>
            <a:br>
              <a:rPr lang="en-CA" sz="1300" dirty="0"/>
            </a:br>
            <a:r>
              <a:rPr lang="en-CA" sz="700" dirty="0"/>
              <a:t>(Top 3 Box)</a:t>
            </a:r>
          </a:p>
        </p:txBody>
      </p:sp>
      <p:sp>
        <p:nvSpPr>
          <p:cNvPr id="31" name="Content Placeholder 33"/>
          <p:cNvSpPr txBox="1">
            <a:spLocks/>
          </p:cNvSpPr>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two-thirds, the majority of students are aware of provincial </a:t>
            </a:r>
            <a:r>
              <a:rPr lang="en-US" sz="1400" b="0" dirty="0">
                <a:solidFill>
                  <a:schemeClr val="tx1"/>
                </a:solidFill>
                <a:latin typeface="+mj-lt"/>
              </a:rPr>
              <a:t>engineering association Student Membership Programs (SMP), of which three in ten are currently </a:t>
            </a:r>
            <a:r>
              <a:rPr lang="en-US" sz="1400" b="0" dirty="0" smtClean="0">
                <a:solidFill>
                  <a:schemeClr val="tx1"/>
                </a:solidFill>
                <a:latin typeface="+mj-lt"/>
              </a:rPr>
              <a:t>a </a:t>
            </a:r>
            <a:r>
              <a:rPr lang="en-US" sz="1400" b="0" dirty="0">
                <a:solidFill>
                  <a:schemeClr val="tx1"/>
                </a:solidFill>
                <a:latin typeface="+mj-lt"/>
              </a:rPr>
              <a:t>member, two in ten are interested in becoming a member while one in ten have heard of it but are not </a:t>
            </a:r>
            <a:r>
              <a:rPr lang="en-US" sz="1400" b="0" dirty="0" smtClean="0">
                <a:solidFill>
                  <a:schemeClr val="tx1"/>
                </a:solidFill>
                <a:latin typeface="+mj-lt"/>
              </a:rPr>
              <a:t>interested.</a:t>
            </a:r>
            <a:endParaRPr lang="en-US" sz="1400" b="0" dirty="0">
              <a:solidFill>
                <a:schemeClr val="tx1"/>
              </a:solidFill>
              <a:latin typeface="+mj-lt"/>
            </a:endParaRPr>
          </a:p>
        </p:txBody>
      </p:sp>
      <p:sp>
        <p:nvSpPr>
          <p:cNvPr id="34" name="AutoShape 10"/>
          <p:cNvSpPr>
            <a:spLocks/>
          </p:cNvSpPr>
          <p:nvPr/>
        </p:nvSpPr>
        <p:spPr bwMode="auto">
          <a:xfrm rot="10800000">
            <a:off x="6024443" y="1887555"/>
            <a:ext cx="182881" cy="2769789"/>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39" name="Text Box 26"/>
          <p:cNvSpPr txBox="1">
            <a:spLocks noChangeArrowheads="1"/>
          </p:cNvSpPr>
          <p:nvPr/>
        </p:nvSpPr>
        <p:spPr bwMode="auto">
          <a:xfrm>
            <a:off x="6595439" y="2928126"/>
            <a:ext cx="655637" cy="734817"/>
          </a:xfrm>
          <a:prstGeom prst="rect">
            <a:avLst/>
          </a:prstGeom>
          <a:noFill/>
          <a:ln w="12700" algn="ctr">
            <a:solidFill>
              <a:schemeClr val="accent1">
                <a:lumMod val="50000"/>
              </a:schemeClr>
            </a:solidFill>
            <a:miter lim="800000"/>
            <a:headEnd/>
            <a:tailEnd/>
          </a:ln>
        </p:spPr>
        <p:txBody>
          <a:bodyPr wrap="square">
            <a:spAutoFit/>
          </a:bodyPr>
          <a:lstStyle/>
          <a:p>
            <a:r>
              <a:rPr lang="en-CA" sz="1400" dirty="0" smtClean="0"/>
              <a:t>64%</a:t>
            </a:r>
            <a:r>
              <a:rPr lang="en-CA" dirty="0" smtClean="0"/>
              <a:t>     </a:t>
            </a:r>
            <a:r>
              <a:rPr lang="en-CA" dirty="0"/>
              <a:t>(</a:t>
            </a:r>
            <a:r>
              <a:rPr lang="en-CA" dirty="0" smtClean="0"/>
              <a:t>n=1289)</a:t>
            </a:r>
          </a:p>
          <a:p>
            <a:r>
              <a:rPr lang="en-CA" sz="1000" dirty="0" smtClean="0"/>
              <a:t>66%</a:t>
            </a:r>
            <a:r>
              <a:rPr lang="en-CA" sz="400" b="0" dirty="0" smtClean="0"/>
              <a:t>     </a:t>
            </a:r>
            <a:r>
              <a:rPr lang="en-CA" dirty="0"/>
              <a:t>(</a:t>
            </a:r>
            <a:r>
              <a:rPr lang="en-CA" dirty="0" smtClean="0"/>
              <a:t>n=1667)</a:t>
            </a:r>
            <a:endParaRPr lang="en-CA" dirty="0"/>
          </a:p>
        </p:txBody>
      </p:sp>
      <p:graphicFrame>
        <p:nvGraphicFramePr>
          <p:cNvPr id="15" name="Table 14"/>
          <p:cNvGraphicFramePr>
            <a:graphicFrameLocks noGrp="1"/>
          </p:cNvGraphicFramePr>
          <p:nvPr>
            <p:extLst>
              <p:ext uri="{D42A27DB-BD31-4B8C-83A1-F6EECF244321}">
                <p14:modId xmlns:p14="http://schemas.microsoft.com/office/powerpoint/2010/main" val="3415419619"/>
              </p:ext>
            </p:extLst>
          </p:nvPr>
        </p:nvGraphicFramePr>
        <p:xfrm>
          <a:off x="1066800" y="1920871"/>
          <a:ext cx="2323747" cy="3755005"/>
        </p:xfrm>
        <a:graphic>
          <a:graphicData uri="http://schemas.openxmlformats.org/drawingml/2006/table">
            <a:tbl>
              <a:tblPr/>
              <a:tblGrid>
                <a:gridCol w="2323747"/>
              </a:tblGrid>
              <a:tr h="273689">
                <a:tc>
                  <a:txBody>
                    <a:bodyPr/>
                    <a:lstStyle/>
                    <a:p>
                      <a:pPr algn="r" fontAlgn="b"/>
                      <a:r>
                        <a:rPr lang="en-US" sz="1400" b="1" i="0" u="none" strike="noStrike" dirty="0" smtClean="0">
                          <a:latin typeface="+mn-lt"/>
                        </a:rPr>
                        <a:t>Currently a member</a:t>
                      </a:r>
                      <a:endParaRPr lang="en-US" sz="140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499872">
                <a:tc>
                  <a:txBody>
                    <a:bodyPr/>
                    <a:lstStyle/>
                    <a:p>
                      <a:pPr algn="r" fontAlgn="b"/>
                      <a:r>
                        <a:rPr lang="en-US" sz="800" b="0" i="0" u="none" strike="noStrike" dirty="0" smtClean="0">
                          <a:solidFill>
                            <a:schemeClr val="tx2"/>
                          </a:solidFill>
                          <a:latin typeface="Arial Narrow" pitchFamily="34" charset="0"/>
                        </a:rPr>
                        <a:t>(n=611)</a:t>
                      </a:r>
                    </a:p>
                    <a:p>
                      <a:pPr algn="r" fontAlgn="b"/>
                      <a:r>
                        <a:rPr lang="en-US" sz="800" b="0" i="0" u="none" strike="noStrike" dirty="0" smtClean="0">
                          <a:solidFill>
                            <a:schemeClr val="tx2"/>
                          </a:solidFill>
                          <a:latin typeface="Arial Narrow" pitchFamily="34" charset="0"/>
                        </a:rPr>
                        <a:t>(n=912)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7408">
                <a:tc>
                  <a:txBody>
                    <a:bodyPr/>
                    <a:lstStyle/>
                    <a:p>
                      <a:pPr algn="r" fontAlgn="b"/>
                      <a:r>
                        <a:rPr lang="en-US" sz="1400" b="1" i="0" u="none" strike="noStrike" dirty="0" smtClean="0">
                          <a:latin typeface="+mn-lt"/>
                        </a:rPr>
                        <a:t>Heard</a:t>
                      </a:r>
                      <a:r>
                        <a:rPr lang="en-US" sz="1400" b="1" i="0" u="none" strike="noStrike" baseline="0" dirty="0" smtClean="0">
                          <a:latin typeface="+mn-lt"/>
                        </a:rPr>
                        <a:t> of it and interested in becoming a member</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65760">
                <a:tc>
                  <a:txBody>
                    <a:bodyPr/>
                    <a:lstStyle/>
                    <a:p>
                      <a:pPr algn="r" fontAlgn="b"/>
                      <a:r>
                        <a:rPr lang="en-US" sz="800" b="0" i="0" u="none" strike="noStrike" dirty="0">
                          <a:latin typeface="Arial Narrow" pitchFamily="34" charset="0"/>
                        </a:rPr>
                        <a:t> </a:t>
                      </a:r>
                      <a:r>
                        <a:rPr lang="en-US" sz="800" b="0" i="0" u="none" strike="noStrike" dirty="0" smtClean="0">
                          <a:latin typeface="Arial Narrow" pitchFamily="34" charset="0"/>
                        </a:rPr>
                        <a:t>(n=422)</a:t>
                      </a:r>
                    </a:p>
                    <a:p>
                      <a:pPr algn="r" fontAlgn="b"/>
                      <a:r>
                        <a:rPr lang="en-US" sz="800" b="0" i="0" u="none" strike="noStrike" dirty="0" smtClean="0">
                          <a:solidFill>
                            <a:schemeClr val="tx2"/>
                          </a:solidFill>
                          <a:latin typeface="Arial Narrow" pitchFamily="34" charset="0"/>
                        </a:rPr>
                        <a:t>(n=521)</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5501">
                <a:tc>
                  <a:txBody>
                    <a:bodyPr/>
                    <a:lstStyle/>
                    <a:p>
                      <a:pPr algn="r" fontAlgn="b"/>
                      <a:r>
                        <a:rPr lang="en-US" sz="1400" b="1" i="0" u="none" strike="noStrike" dirty="0" smtClean="0">
                          <a:latin typeface="+mn-lt"/>
                        </a:rPr>
                        <a:t>Heard</a:t>
                      </a:r>
                      <a:r>
                        <a:rPr lang="en-US" sz="1400" b="1" i="0" u="none" strike="noStrike" baseline="0" dirty="0" smtClean="0">
                          <a:latin typeface="+mn-lt"/>
                        </a:rPr>
                        <a:t> of it but not interested in becoming a member</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18083">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(n=256)</a:t>
                      </a:r>
                    </a:p>
                    <a:p>
                      <a:pPr algn="r" fontAlgn="b"/>
                      <a:r>
                        <a:rPr lang="en-US" sz="800" b="0" i="0" u="none" strike="noStrike" dirty="0" smtClean="0">
                          <a:solidFill>
                            <a:schemeClr val="tx2"/>
                          </a:solidFill>
                          <a:latin typeface="Arial Narrow" pitchFamily="34" charset="0"/>
                        </a:rPr>
                        <a:t>(n=234)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346">
                <a:tc>
                  <a:txBody>
                    <a:bodyPr/>
                    <a:lstStyle/>
                    <a:p>
                      <a:pPr algn="r" fontAlgn="b"/>
                      <a:r>
                        <a:rPr lang="en-US" sz="1400" b="1" i="0" u="none" strike="noStrike" dirty="0" smtClean="0">
                          <a:latin typeface="+mn-lt"/>
                        </a:rPr>
                        <a:t>Never heard </a:t>
                      </a:r>
                      <a:r>
                        <a:rPr lang="en-US" sz="1400" b="1" i="0" u="none" strike="noStrike" baseline="0" dirty="0" smtClean="0">
                          <a:latin typeface="+mn-lt"/>
                        </a:rPr>
                        <a:t> of it</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7346">
                <a:tc>
                  <a:txBody>
                    <a:bodyPr/>
                    <a:lstStyle/>
                    <a:p>
                      <a:pPr algn="r" fontAlgn="b"/>
                      <a:r>
                        <a:rPr lang="en-US" sz="800" b="0" i="0" u="none" strike="noStrike" dirty="0" smtClean="0">
                          <a:solidFill>
                            <a:schemeClr val="tx2"/>
                          </a:solidFill>
                          <a:latin typeface="Arial Narrow" pitchFamily="34" charset="0"/>
                        </a:rPr>
                        <a:t>(n=757)</a:t>
                      </a:r>
                    </a:p>
                    <a:p>
                      <a:pPr algn="r" fontAlgn="b"/>
                      <a:r>
                        <a:rPr lang="en-US" sz="800" b="0" i="0" u="none" strike="noStrike" dirty="0" smtClean="0">
                          <a:solidFill>
                            <a:schemeClr val="tx2"/>
                          </a:solidFill>
                          <a:latin typeface="Arial Narrow" pitchFamily="34" charset="0"/>
                        </a:rPr>
                        <a:t>(n=834)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Isosceles Triangle 10"/>
          <p:cNvSpPr/>
          <p:nvPr/>
        </p:nvSpPr>
        <p:spPr>
          <a:xfrm rot="10800000">
            <a:off x="5423746" y="198056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304799" y="3218319"/>
            <a:ext cx="5191124" cy="430887"/>
          </a:xfrm>
        </p:spPr>
        <p:txBody>
          <a:bodyPr/>
          <a:lstStyle/>
          <a:p>
            <a:pPr fontAlgn="auto">
              <a:lnSpc>
                <a:spcPct val="100000"/>
              </a:lnSpc>
              <a:spcAft>
                <a:spcPts val="0"/>
              </a:spcAft>
              <a:defRPr/>
            </a:pPr>
            <a:r>
              <a:rPr lang="en-US" sz="2800" dirty="0" smtClean="0">
                <a:solidFill>
                  <a:schemeClr val="accent6"/>
                </a:solidFill>
              </a:rPr>
              <a:t>Professional Engineers Act</a:t>
            </a:r>
            <a:endParaRPr lang="en-US" sz="2600" dirty="0" smtClean="0">
              <a:solidFill>
                <a:schemeClr val="accent6"/>
              </a:solidFill>
            </a:endParaRP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  </a:t>
            </a:r>
          </a:p>
        </p:txBody>
      </p:sp>
      <p:graphicFrame>
        <p:nvGraphicFramePr>
          <p:cNvPr id="43" name="Object 5"/>
          <p:cNvGraphicFramePr>
            <a:graphicFrameLocks noGrp="1" noChangeAspect="1"/>
          </p:cNvGraphicFramePr>
          <p:nvPr>
            <p:ph idx="1"/>
            <p:extLst>
              <p:ext uri="{D42A27DB-BD31-4B8C-83A1-F6EECF244321}">
                <p14:modId xmlns:p14="http://schemas.microsoft.com/office/powerpoint/2010/main" val="1044200819"/>
              </p:ext>
            </p:extLst>
          </p:nvPr>
        </p:nvGraphicFramePr>
        <p:xfrm>
          <a:off x="403225" y="1672100"/>
          <a:ext cx="8294726" cy="3880975"/>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88FD9B5-F60F-4749-9D34-AD8763FF8074}" type="slidenum">
              <a:rPr lang="en-US"/>
              <a:pPr/>
              <a:t>42</a:t>
            </a:fld>
            <a:endParaRPr lang="en-US" dirty="0"/>
          </a:p>
        </p:txBody>
      </p:sp>
      <p:sp>
        <p:nvSpPr>
          <p:cNvPr id="26629" name="Text Box 3"/>
          <p:cNvSpPr txBox="1">
            <a:spLocks noChangeArrowheads="1"/>
          </p:cNvSpPr>
          <p:nvPr/>
        </p:nvSpPr>
        <p:spPr bwMode="auto">
          <a:xfrm>
            <a:off x="301083" y="6205731"/>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The practice of engineering is regulated by the Professional Engineers Act of </a:t>
            </a:r>
            <a:r>
              <a:rPr lang="en-US" sz="800" dirty="0" smtClean="0">
                <a:solidFill>
                  <a:schemeClr val="tx1"/>
                </a:solidFill>
                <a:latin typeface="+mj-lt"/>
              </a:rPr>
              <a:t>[respective province]. </a:t>
            </a:r>
            <a:r>
              <a:rPr lang="en-US" sz="800" dirty="0">
                <a:solidFill>
                  <a:schemeClr val="tx1"/>
                </a:solidFill>
                <a:latin typeface="+mj-lt"/>
              </a:rPr>
              <a:t>Which of the following best describes how much you know about the Professional Engineers Act of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6641" name="Text Box 19"/>
          <p:cNvSpPr txBox="1">
            <a:spLocks noChangeArrowheads="1"/>
          </p:cNvSpPr>
          <p:nvPr/>
        </p:nvSpPr>
        <p:spPr bwMode="auto">
          <a:xfrm>
            <a:off x="2302565" y="1964785"/>
            <a:ext cx="1085850" cy="411163"/>
          </a:xfrm>
          <a:prstGeom prst="rect">
            <a:avLst/>
          </a:prstGeom>
          <a:noFill/>
          <a:ln w="25400" algn="ctr">
            <a:noFill/>
            <a:miter lim="800000"/>
            <a:headEnd/>
            <a:tailEnd/>
          </a:ln>
        </p:spPr>
        <p:txBody>
          <a:bodyPr>
            <a:spAutoFit/>
          </a:bodyPr>
          <a:lstStyle/>
          <a:p>
            <a:r>
              <a:rPr lang="en-CA" sz="1400" i="1" dirty="0"/>
              <a:t>Familiar</a:t>
            </a:r>
            <a:r>
              <a:rPr lang="en-CA" sz="1400" dirty="0"/>
              <a:t/>
            </a:r>
            <a:br>
              <a:rPr lang="en-CA" sz="1400" dirty="0"/>
            </a:br>
            <a:r>
              <a:rPr lang="en-CA" sz="700" dirty="0"/>
              <a:t>(Top 3 Box)</a:t>
            </a:r>
          </a:p>
        </p:txBody>
      </p:sp>
      <p:sp>
        <p:nvSpPr>
          <p:cNvPr id="26644" name="Text Box 27"/>
          <p:cNvSpPr txBox="1">
            <a:spLocks noChangeArrowheads="1"/>
          </p:cNvSpPr>
          <p:nvPr/>
        </p:nvSpPr>
        <p:spPr bwMode="auto">
          <a:xfrm>
            <a:off x="1104553" y="1591042"/>
            <a:ext cx="6992937" cy="304800"/>
          </a:xfrm>
          <a:prstGeom prst="rect">
            <a:avLst/>
          </a:prstGeom>
          <a:noFill/>
          <a:ln w="25400" algn="ctr">
            <a:noFill/>
            <a:miter lim="800000"/>
            <a:headEnd/>
            <a:tailEnd/>
          </a:ln>
        </p:spPr>
        <p:txBody>
          <a:bodyPr>
            <a:spAutoFit/>
          </a:bodyPr>
          <a:lstStyle/>
          <a:p>
            <a:r>
              <a:rPr lang="en-CA" sz="1400" dirty="0">
                <a:solidFill>
                  <a:srgbClr val="003399"/>
                </a:solidFill>
                <a:latin typeface="+mj-lt"/>
              </a:rPr>
              <a:t>How Much Do You Know About the Professional Engineers </a:t>
            </a:r>
            <a:r>
              <a:rPr lang="en-CA" sz="1400" dirty="0" smtClean="0">
                <a:solidFill>
                  <a:srgbClr val="003399"/>
                </a:solidFill>
                <a:latin typeface="+mj-lt"/>
              </a:rPr>
              <a:t>Act ?</a:t>
            </a:r>
            <a:endParaRPr lang="en-CA" sz="1400" dirty="0">
              <a:solidFill>
                <a:srgbClr val="003399"/>
              </a:solidFill>
              <a:latin typeface="+mj-lt"/>
            </a:endParaRPr>
          </a:p>
        </p:txBody>
      </p:sp>
      <p:sp>
        <p:nvSpPr>
          <p:cNvPr id="42" name="Content Placeholder 33"/>
          <p:cNvSpPr txBox="1">
            <a:spLocks/>
          </p:cNvSpPr>
          <p:nvPr/>
        </p:nvSpPr>
        <p:spPr>
          <a:xfrm>
            <a:off x="352424" y="700708"/>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nearly nine in ten, the vast majority of students report being familiar with the Professional Engineers Act of their respective province.  One-third report having a </a:t>
            </a:r>
            <a:r>
              <a:rPr lang="en-US" sz="1400" b="0" dirty="0">
                <a:solidFill>
                  <a:schemeClr val="tx1"/>
                </a:solidFill>
                <a:latin typeface="+mj-lt"/>
              </a:rPr>
              <a:t>fair amount </a:t>
            </a:r>
            <a:r>
              <a:rPr lang="en-US" sz="1400" b="0" dirty="0" smtClean="0">
                <a:solidFill>
                  <a:schemeClr val="tx1"/>
                </a:solidFill>
                <a:latin typeface="+mj-lt"/>
              </a:rPr>
              <a:t>of knowledge, higher than in 2013, half say </a:t>
            </a:r>
            <a:r>
              <a:rPr lang="en-US" sz="1400" b="0" dirty="0">
                <a:solidFill>
                  <a:schemeClr val="tx1"/>
                </a:solidFill>
                <a:latin typeface="+mj-lt"/>
              </a:rPr>
              <a:t>they know just a little </a:t>
            </a:r>
            <a:r>
              <a:rPr lang="en-US" sz="1400" b="0" dirty="0" smtClean="0">
                <a:solidFill>
                  <a:schemeClr val="tx1"/>
                </a:solidFill>
                <a:latin typeface="+mj-lt"/>
              </a:rPr>
              <a:t>while </a:t>
            </a:r>
            <a:r>
              <a:rPr lang="en-US" sz="1400" b="0" dirty="0">
                <a:solidFill>
                  <a:schemeClr val="tx1"/>
                </a:solidFill>
                <a:latin typeface="+mj-lt"/>
              </a:rPr>
              <a:t>very few </a:t>
            </a:r>
            <a:r>
              <a:rPr lang="en-US" sz="1400" b="0" dirty="0" smtClean="0">
                <a:solidFill>
                  <a:schemeClr val="tx1"/>
                </a:solidFill>
                <a:latin typeface="+mj-lt"/>
              </a:rPr>
              <a:t>know a lot.  Around one in ten have heard of it, but know nothing about it and only 2% have </a:t>
            </a:r>
            <a:r>
              <a:rPr lang="en-US" sz="1400" b="0" dirty="0">
                <a:solidFill>
                  <a:schemeClr val="tx1"/>
                </a:solidFill>
                <a:latin typeface="+mj-lt"/>
              </a:rPr>
              <a:t>never heard of the </a:t>
            </a:r>
            <a:r>
              <a:rPr lang="en-US" sz="1400" b="0" dirty="0" smtClean="0">
                <a:solidFill>
                  <a:schemeClr val="tx1"/>
                </a:solidFill>
                <a:latin typeface="+mj-lt"/>
              </a:rPr>
              <a:t>Act. </a:t>
            </a:r>
            <a:endParaRPr lang="en-US" sz="1800" b="0" dirty="0">
              <a:solidFill>
                <a:schemeClr val="tx1"/>
              </a:solidFill>
              <a:latin typeface="+mn-lt"/>
            </a:endParaRPr>
          </a:p>
        </p:txBody>
      </p:sp>
      <p:sp>
        <p:nvSpPr>
          <p:cNvPr id="47" name="AutoShape 10"/>
          <p:cNvSpPr>
            <a:spLocks/>
          </p:cNvSpPr>
          <p:nvPr/>
        </p:nvSpPr>
        <p:spPr bwMode="auto">
          <a:xfrm rot="5400000">
            <a:off x="2754050" y="7874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4" name="Text Box 44"/>
          <p:cNvSpPr txBox="1">
            <a:spLocks noChangeArrowheads="1"/>
          </p:cNvSpPr>
          <p:nvPr/>
        </p:nvSpPr>
        <p:spPr bwMode="auto">
          <a:xfrm>
            <a:off x="2302564" y="2375948"/>
            <a:ext cx="1259785" cy="77713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85%</a:t>
            </a:r>
          </a:p>
          <a:p>
            <a:r>
              <a:rPr lang="en-CA" dirty="0" smtClean="0"/>
              <a:t>(n=1739)</a:t>
            </a:r>
          </a:p>
          <a:p>
            <a:r>
              <a:rPr lang="en-CA" sz="900" dirty="0" smtClean="0"/>
              <a:t>2013: 83%</a:t>
            </a:r>
            <a:br>
              <a:rPr lang="en-CA" sz="900" dirty="0" smtClean="0"/>
            </a:br>
            <a:r>
              <a:rPr lang="en-CA" dirty="0" smtClean="0"/>
              <a:t>(n=2065)</a:t>
            </a:r>
            <a:endParaRPr lang="en-CA" dirty="0"/>
          </a:p>
          <a:p>
            <a:endParaRPr lang="en-CA" sz="100" dirty="0"/>
          </a:p>
          <a:p>
            <a:r>
              <a:rPr lang="en-CA" sz="100" dirty="0" smtClean="0"/>
              <a:t>x</a:t>
            </a:r>
            <a:endParaRPr lang="en-CA" sz="100" dirty="0"/>
          </a:p>
        </p:txBody>
      </p:sp>
      <p:graphicFrame>
        <p:nvGraphicFramePr>
          <p:cNvPr id="17" name="Table 16"/>
          <p:cNvGraphicFramePr>
            <a:graphicFrameLocks noGrp="1"/>
          </p:cNvGraphicFramePr>
          <p:nvPr>
            <p:extLst>
              <p:ext uri="{D42A27DB-BD31-4B8C-83A1-F6EECF244321}">
                <p14:modId xmlns:p14="http://schemas.microsoft.com/office/powerpoint/2010/main" val="2331125037"/>
              </p:ext>
            </p:extLst>
          </p:nvPr>
        </p:nvGraphicFramePr>
        <p:xfrm>
          <a:off x="254214" y="541421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smtClean="0">
                          <a:solidFill>
                            <a:schemeClr val="tx1"/>
                          </a:solidFill>
                          <a:latin typeface="+mn-lt"/>
                          <a:ea typeface="+mn-ea"/>
                          <a:cs typeface="+mn-cs"/>
                        </a:rPr>
                        <a:t>A lot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(n=66)            (n=58)</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a:t>
                      </a:r>
                      <a:r>
                        <a:rPr lang="en-US" sz="1200" b="1" i="0" u="none" strike="noStrike" kern="1200" baseline="0" dirty="0" smtClean="0">
                          <a:solidFill>
                            <a:schemeClr val="tx1"/>
                          </a:solidFill>
                          <a:latin typeface="+mn-lt"/>
                          <a:ea typeface="+mn-ea"/>
                          <a:cs typeface="+mn-cs"/>
                        </a:rPr>
                        <a:t> fair amount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(n=698)</a:t>
                      </a:r>
                      <a:r>
                        <a:rPr lang="en-US" sz="1050" b="0" i="0" u="none" strike="noStrike" kern="1200" baseline="0" dirty="0" smtClean="0">
                          <a:solidFill>
                            <a:schemeClr val="tx2"/>
                          </a:solidFill>
                          <a:latin typeface="Arial Narrow" pitchFamily="34" charset="0"/>
                          <a:ea typeface="+mn-ea"/>
                          <a:cs typeface="+mn-cs"/>
                        </a:rPr>
                        <a:t>           </a:t>
                      </a:r>
                      <a:r>
                        <a:rPr lang="en-US" sz="1050" b="0" i="0" u="none" strike="noStrike" kern="1200" dirty="0" smtClean="0">
                          <a:solidFill>
                            <a:schemeClr val="tx2"/>
                          </a:solidFill>
                          <a:latin typeface="Arial Narrow" pitchFamily="34" charset="0"/>
                          <a:ea typeface="+mn-ea"/>
                          <a:cs typeface="+mn-cs"/>
                        </a:rPr>
                        <a:t>(n=751)</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Just a little</a:t>
                      </a:r>
                    </a:p>
                    <a:p>
                      <a:pPr algn="l" fontAlgn="b"/>
                      <a:r>
                        <a:rPr lang="en-US" sz="1050" b="0" i="0" u="none" strike="noStrike" kern="1200" dirty="0" smtClean="0">
                          <a:solidFill>
                            <a:schemeClr val="tx2"/>
                          </a:solidFill>
                          <a:latin typeface="Arial Narrow" pitchFamily="34" charset="0"/>
                          <a:ea typeface="+mn-ea"/>
                          <a:cs typeface="+mn-cs"/>
                        </a:rPr>
                        <a:t>               (n=975)          (n=1256)</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Heard of it, but</a:t>
                      </a:r>
                      <a:r>
                        <a:rPr lang="en-US" sz="1200" b="1" i="0" u="none" strike="noStrike" kern="1200" baseline="0" dirty="0" smtClean="0">
                          <a:solidFill>
                            <a:schemeClr val="tx1"/>
                          </a:solidFill>
                          <a:latin typeface="+mn-lt"/>
                          <a:ea typeface="+mn-ea"/>
                          <a:cs typeface="+mn-cs"/>
                        </a:rPr>
                        <a:t> know nothing about it</a:t>
                      </a:r>
                      <a:endParaRPr lang="en-US" sz="1200" b="1" i="0" u="none" strike="noStrike" kern="1200" dirty="0" smtClean="0">
                        <a:solidFill>
                          <a:schemeClr val="tx1"/>
                        </a:solidFill>
                        <a:latin typeface="+mn-lt"/>
                        <a:ea typeface="+mn-ea"/>
                        <a:cs typeface="+mn-cs"/>
                      </a:endParaRP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(n=257)          (n=352)</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Never heard of it</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(n=50)          (n=84)</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flipV="1">
            <a:off x="3359841" y="246312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2759765" y="388234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a:t>
            </a:r>
          </a:p>
        </p:txBody>
      </p:sp>
      <p:graphicFrame>
        <p:nvGraphicFramePr>
          <p:cNvPr id="41" name="Object 6"/>
          <p:cNvGraphicFramePr>
            <a:graphicFrameLocks noGrp="1" noChangeAspect="1"/>
          </p:cNvGraphicFramePr>
          <p:nvPr>
            <p:ph idx="1"/>
            <p:extLst>
              <p:ext uri="{D42A27DB-BD31-4B8C-83A1-F6EECF244321}">
                <p14:modId xmlns:p14="http://schemas.microsoft.com/office/powerpoint/2010/main" val="559306167"/>
              </p:ext>
            </p:extLst>
          </p:nvPr>
        </p:nvGraphicFramePr>
        <p:xfrm>
          <a:off x="1374349" y="1859002"/>
          <a:ext cx="7102901" cy="4059044"/>
        </p:xfrm>
        <a:graphic>
          <a:graphicData uri="http://schemas.openxmlformats.org/drawingml/2006/chart">
            <c:chart xmlns:c="http://schemas.openxmlformats.org/drawingml/2006/chart" xmlns:r="http://schemas.openxmlformats.org/officeDocument/2006/relationships" r:id="rId2"/>
          </a:graphicData>
        </a:graphic>
      </p:graphicFrame>
      <p:sp>
        <p:nvSpPr>
          <p:cNvPr id="2766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DBB1008-21F2-4F45-B7C9-5F41B1B8289D}" type="slidenum">
              <a:rPr lang="en-US"/>
              <a:pPr/>
              <a:t>43</a:t>
            </a:fld>
            <a:endParaRPr lang="en-US" dirty="0"/>
          </a:p>
        </p:txBody>
      </p:sp>
      <p:sp>
        <p:nvSpPr>
          <p:cNvPr id="27661" name="Text Box 3"/>
          <p:cNvSpPr txBox="1">
            <a:spLocks noChangeArrowheads="1"/>
          </p:cNvSpPr>
          <p:nvPr/>
        </p:nvSpPr>
        <p:spPr bwMode="auto">
          <a:xfrm>
            <a:off x="345688" y="6519446"/>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rPr>
              <a:t>Q7</a:t>
            </a:r>
            <a:r>
              <a:rPr lang="en-US" sz="800" dirty="0">
                <a:solidFill>
                  <a:schemeClr val="tx1"/>
                </a:solidFill>
              </a:rPr>
              <a:t>. Where did you first hear about the </a:t>
            </a:r>
            <a:r>
              <a:rPr lang="en-US" sz="800" dirty="0" smtClean="0">
                <a:solidFill>
                  <a:schemeClr val="tx1"/>
                </a:solidFill>
              </a:rPr>
              <a:t>Professional </a:t>
            </a:r>
            <a:r>
              <a:rPr lang="en-US" sz="800" dirty="0">
                <a:solidFill>
                  <a:schemeClr val="tx1"/>
                </a:solidFill>
              </a:rPr>
              <a:t>Engineers Act of </a:t>
            </a:r>
            <a:r>
              <a:rPr lang="en-US" sz="800" dirty="0" smtClean="0">
                <a:solidFill>
                  <a:schemeClr val="tx1"/>
                </a:solidFill>
              </a:rPr>
              <a:t>[respective province]? </a:t>
            </a:r>
            <a:br>
              <a:rPr lang="en-US" sz="800" dirty="0" smtClean="0">
                <a:solidFill>
                  <a:schemeClr val="tx1"/>
                </a:solidFill>
              </a:rPr>
            </a:br>
            <a:r>
              <a:rPr lang="en-US" sz="800" dirty="0" smtClean="0">
                <a:solidFill>
                  <a:schemeClr val="tx1"/>
                </a:solidFill>
              </a:rPr>
              <a:t>Base: Respondents </a:t>
            </a:r>
            <a:r>
              <a:rPr lang="en-US" sz="800" dirty="0">
                <a:solidFill>
                  <a:schemeClr val="tx1"/>
                </a:solidFill>
              </a:rPr>
              <a:t>who know about the </a:t>
            </a:r>
            <a:r>
              <a:rPr lang="en-US" sz="800" i="1" dirty="0">
                <a:solidFill>
                  <a:schemeClr val="tx1"/>
                </a:solidFill>
              </a:rPr>
              <a:t>Act </a:t>
            </a:r>
            <a:r>
              <a:rPr lang="en-US" sz="800" i="1" dirty="0" smtClean="0">
                <a:solidFill>
                  <a:schemeClr val="tx1"/>
                </a:solidFill>
              </a:rPr>
              <a:t>2013 (n=2065); 2014 (n=1739)</a:t>
            </a:r>
            <a:endParaRPr lang="en-US" sz="800" dirty="0">
              <a:solidFill>
                <a:schemeClr val="tx1"/>
              </a:solidFill>
            </a:endParaRPr>
          </a:p>
        </p:txBody>
      </p:sp>
      <p:sp>
        <p:nvSpPr>
          <p:cNvPr id="27666" name="Text Box 14"/>
          <p:cNvSpPr txBox="1">
            <a:spLocks noChangeArrowheads="1"/>
          </p:cNvSpPr>
          <p:nvPr/>
        </p:nvSpPr>
        <p:spPr bwMode="auto">
          <a:xfrm>
            <a:off x="1729136" y="1436455"/>
            <a:ext cx="6031415" cy="307777"/>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Where Did You First Hear About the Professional Engineers </a:t>
            </a:r>
            <a:r>
              <a:rPr lang="en-CA" sz="1400" dirty="0" smtClean="0">
                <a:solidFill>
                  <a:srgbClr val="003399"/>
                </a:solidFill>
                <a:latin typeface="+mj-lt"/>
              </a:rPr>
              <a:t>Act ?</a:t>
            </a:r>
            <a:endParaRPr lang="en-CA" sz="1400" dirty="0">
              <a:solidFill>
                <a:srgbClr val="003399"/>
              </a:solidFill>
              <a:latin typeface="+mj-lt"/>
            </a:endParaRPr>
          </a:p>
        </p:txBody>
      </p:sp>
      <p:sp>
        <p:nvSpPr>
          <p:cNvPr id="27668" name="Text Box 25"/>
          <p:cNvSpPr txBox="1">
            <a:spLocks noChangeArrowheads="1"/>
          </p:cNvSpPr>
          <p:nvPr/>
        </p:nvSpPr>
        <p:spPr bwMode="auto">
          <a:xfrm>
            <a:off x="6796483" y="5852185"/>
            <a:ext cx="1478400" cy="215655"/>
          </a:xfrm>
          <a:prstGeom prst="rect">
            <a:avLst/>
          </a:prstGeom>
          <a:noFill/>
          <a:ln w="25400" algn="ctr">
            <a:noFill/>
            <a:miter lim="800000"/>
            <a:headEnd/>
            <a:tailEnd/>
          </a:ln>
        </p:spPr>
        <p:txBody>
          <a:bodyPr wrap="square">
            <a:spAutoFit/>
          </a:bodyPr>
          <a:lstStyle/>
          <a:p>
            <a:pPr algn="l">
              <a:defRPr/>
            </a:pPr>
            <a:r>
              <a:rPr lang="en-CA" sz="800" i="1" dirty="0">
                <a:solidFill>
                  <a:schemeClr val="tx1"/>
                </a:solidFill>
                <a:latin typeface="+mj-lt"/>
              </a:rPr>
              <a:t>Mentions &lt;5% are not shown</a:t>
            </a:r>
          </a:p>
        </p:txBody>
      </p:sp>
      <p:sp>
        <p:nvSpPr>
          <p:cNvPr id="27686" name="Text Box 38"/>
          <p:cNvSpPr txBox="1">
            <a:spLocks noChangeArrowheads="1"/>
          </p:cNvSpPr>
          <p:nvPr/>
        </p:nvSpPr>
        <p:spPr bwMode="auto">
          <a:xfrm>
            <a:off x="6192041" y="2417457"/>
            <a:ext cx="1208884"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73%</a:t>
            </a:r>
            <a:br>
              <a:rPr lang="en-CA" sz="1300" dirty="0" smtClean="0"/>
            </a:br>
            <a:r>
              <a:rPr lang="en-CA" dirty="0" smtClean="0"/>
              <a:t>(n=1264)</a:t>
            </a:r>
          </a:p>
          <a:p>
            <a:r>
              <a:rPr lang="en-CA" sz="900" dirty="0" smtClean="0"/>
              <a:t>2013: 73%</a:t>
            </a:r>
            <a:r>
              <a:rPr lang="en-CA" sz="1300" dirty="0" smtClean="0"/>
              <a:t/>
            </a:r>
            <a:br>
              <a:rPr lang="en-CA" sz="1300" dirty="0" smtClean="0"/>
            </a:br>
            <a:r>
              <a:rPr lang="en-CA" dirty="0" smtClean="0"/>
              <a:t>(n=1495)</a:t>
            </a:r>
            <a:endParaRPr lang="en-CA" sz="1300" dirty="0"/>
          </a:p>
          <a:p>
            <a:endParaRPr lang="en-CA" sz="100" dirty="0"/>
          </a:p>
        </p:txBody>
      </p:sp>
      <p:sp>
        <p:nvSpPr>
          <p:cNvPr id="27678" name="Text Box 40"/>
          <p:cNvSpPr txBox="1">
            <a:spLocks noChangeArrowheads="1"/>
          </p:cNvSpPr>
          <p:nvPr/>
        </p:nvSpPr>
        <p:spPr bwMode="auto">
          <a:xfrm>
            <a:off x="6244033" y="1963433"/>
            <a:ext cx="1085850" cy="400110"/>
          </a:xfrm>
          <a:prstGeom prst="rect">
            <a:avLst/>
          </a:prstGeom>
          <a:noFill/>
          <a:ln w="25400" algn="ctr">
            <a:noFill/>
            <a:miter lim="800000"/>
            <a:headEnd/>
            <a:tailEnd/>
          </a:ln>
        </p:spPr>
        <p:txBody>
          <a:bodyPr>
            <a:spAutoFit/>
          </a:bodyPr>
          <a:lstStyle/>
          <a:p>
            <a:r>
              <a:rPr lang="en-CA" sz="1000" i="1" dirty="0" smtClean="0">
                <a:solidFill>
                  <a:schemeClr val="tx1"/>
                </a:solidFill>
              </a:rPr>
              <a:t>University </a:t>
            </a:r>
            <a:r>
              <a:rPr lang="en-CA" sz="1000" i="1" dirty="0">
                <a:solidFill>
                  <a:schemeClr val="tx1"/>
                </a:solidFill>
              </a:rPr>
              <a:t>prof or course</a:t>
            </a:r>
          </a:p>
        </p:txBody>
      </p:sp>
      <p:sp>
        <p:nvSpPr>
          <p:cNvPr id="40" name="Content Placeholder 33"/>
          <p:cNvSpPr txBox="1">
            <a:spLocks/>
          </p:cNvSpPr>
          <p:nvPr/>
        </p:nvSpPr>
        <p:spPr>
          <a:xfrm>
            <a:off x="330122" y="700707"/>
            <a:ext cx="863545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Most </a:t>
            </a:r>
            <a:r>
              <a:rPr lang="en-US" sz="1400" b="0" dirty="0" smtClean="0">
                <a:solidFill>
                  <a:schemeClr val="tx1"/>
                </a:solidFill>
                <a:latin typeface="+mj-lt"/>
              </a:rPr>
              <a:t>students continue to report having heard </a:t>
            </a:r>
            <a:r>
              <a:rPr lang="en-US" sz="1400" b="0" dirty="0">
                <a:solidFill>
                  <a:schemeClr val="tx1"/>
                </a:solidFill>
                <a:latin typeface="+mj-lt"/>
              </a:rPr>
              <a:t>about the Professional Engineers Act of </a:t>
            </a:r>
            <a:r>
              <a:rPr lang="en-US" sz="1400" b="0" dirty="0" smtClean="0">
                <a:solidFill>
                  <a:schemeClr val="tx1"/>
                </a:solidFill>
                <a:latin typeface="+mj-lt"/>
              </a:rPr>
              <a:t>their province </a:t>
            </a:r>
            <a:r>
              <a:rPr lang="en-US" sz="1400" b="0" dirty="0">
                <a:solidFill>
                  <a:schemeClr val="tx1"/>
                </a:solidFill>
                <a:latin typeface="+mj-lt"/>
              </a:rPr>
              <a:t>through </a:t>
            </a:r>
            <a:r>
              <a:rPr lang="en-US" sz="1400" b="0" dirty="0" smtClean="0">
                <a:solidFill>
                  <a:schemeClr val="tx1"/>
                </a:solidFill>
                <a:latin typeface="+mj-lt"/>
              </a:rPr>
              <a:t>a university law and ethics course  or a </a:t>
            </a:r>
            <a:r>
              <a:rPr lang="en-US" sz="1400" b="0" dirty="0">
                <a:solidFill>
                  <a:schemeClr val="tx1"/>
                </a:solidFill>
                <a:latin typeface="+mj-lt"/>
              </a:rPr>
              <a:t>university professor or </a:t>
            </a:r>
            <a:r>
              <a:rPr lang="en-US" sz="1400" b="0" dirty="0" smtClean="0">
                <a:solidFill>
                  <a:schemeClr val="tx1"/>
                </a:solidFill>
                <a:latin typeface="+mj-lt"/>
              </a:rPr>
              <a:t>administrator.</a:t>
            </a:r>
            <a:endParaRPr lang="en-US" sz="1400" b="0" dirty="0">
              <a:solidFill>
                <a:schemeClr val="tx1"/>
              </a:solidFill>
              <a:latin typeface="+mj-lt"/>
            </a:endParaRPr>
          </a:p>
        </p:txBody>
      </p:sp>
      <p:sp>
        <p:nvSpPr>
          <p:cNvPr id="43" name="AutoShape 10"/>
          <p:cNvSpPr>
            <a:spLocks/>
          </p:cNvSpPr>
          <p:nvPr/>
        </p:nvSpPr>
        <p:spPr bwMode="auto">
          <a:xfrm rot="10800000">
            <a:off x="5749147" y="18996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2981365857"/>
              </p:ext>
            </p:extLst>
          </p:nvPr>
        </p:nvGraphicFramePr>
        <p:xfrm>
          <a:off x="266701" y="1744234"/>
          <a:ext cx="2800350" cy="4210808"/>
        </p:xfrm>
        <a:graphic>
          <a:graphicData uri="http://schemas.openxmlformats.org/drawingml/2006/table">
            <a:tbl>
              <a:tblPr/>
              <a:tblGrid>
                <a:gridCol w="2800350"/>
              </a:tblGrid>
              <a:tr h="376768">
                <a:tc>
                  <a:txBody>
                    <a:bodyPr/>
                    <a:lstStyle/>
                    <a:p>
                      <a:pPr algn="r" fontAlgn="b"/>
                      <a:r>
                        <a:rPr lang="en-US" sz="1200" b="1" i="0" u="none" strike="noStrike" kern="1200" dirty="0" smtClean="0">
                          <a:solidFill>
                            <a:schemeClr val="tx1"/>
                          </a:solidFill>
                          <a:latin typeface="+mn-lt"/>
                          <a:ea typeface="+mn-ea"/>
                          <a:cs typeface="+mn-cs"/>
                        </a:rPr>
                        <a:t>From a University Law &amp; Ethics Course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smtClean="0">
                          <a:solidFill>
                            <a:schemeClr val="tx2"/>
                          </a:solidFill>
                          <a:latin typeface="Arial Narrow" pitchFamily="34" charset="0"/>
                        </a:rPr>
                        <a:t>(n=685)</a:t>
                      </a:r>
                    </a:p>
                    <a:p>
                      <a:pPr algn="r" fontAlgn="b"/>
                      <a:r>
                        <a:rPr lang="en-US" sz="800" b="0" i="0" u="none" strike="noStrike" dirty="0" smtClean="0">
                          <a:solidFill>
                            <a:schemeClr val="tx2"/>
                          </a:solidFill>
                          <a:latin typeface="Arial Narrow" pitchFamily="34" charset="0"/>
                        </a:rPr>
                        <a:t>(n=777)</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4532">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University professor /administrator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marL="0" algn="r" defTabSz="914400" rtl="0" eaLnBrk="1" fontAlgn="b" latinLnBrk="0" hangingPunct="1"/>
                      <a:r>
                        <a:rPr lang="en-US" sz="800" b="0" i="0" u="none" strike="noStrike" kern="1200" dirty="0">
                          <a:solidFill>
                            <a:schemeClr val="tx2"/>
                          </a:solidFill>
                          <a:latin typeface="Arial Narrow" pitchFamily="34" charset="0"/>
                          <a:ea typeface="+mn-ea"/>
                          <a:cs typeface="+mn-cs"/>
                        </a:rPr>
                        <a:t> </a:t>
                      </a:r>
                      <a:r>
                        <a:rPr lang="en-US" sz="800" b="0" i="0" u="none" strike="noStrike" kern="1200" dirty="0" smtClean="0">
                          <a:solidFill>
                            <a:schemeClr val="tx2"/>
                          </a:solidFill>
                          <a:latin typeface="Arial Narrow" pitchFamily="34" charset="0"/>
                          <a:ea typeface="+mn-ea"/>
                          <a:cs typeface="+mn-cs"/>
                        </a:rPr>
                        <a:t>(n=579)</a:t>
                      </a:r>
                    </a:p>
                    <a:p>
                      <a:pPr algn="r" fontAlgn="b"/>
                      <a:r>
                        <a:rPr lang="en-US" sz="800" b="0" i="0" u="none" strike="noStrike" dirty="0" smtClean="0">
                          <a:solidFill>
                            <a:schemeClr val="tx2"/>
                          </a:solidFill>
                          <a:latin typeface="Arial Narrow" pitchFamily="34" charset="0"/>
                        </a:rPr>
                        <a:t>(n=718)</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9196">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representative of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(n=148)</a:t>
                      </a:r>
                    </a:p>
                    <a:p>
                      <a:pPr algn="r" fontAlgn="b"/>
                      <a:r>
                        <a:rPr lang="en-US" sz="800" b="0" i="0" u="none" strike="noStrike" dirty="0" smtClean="0">
                          <a:solidFill>
                            <a:schemeClr val="tx2"/>
                          </a:solidFill>
                          <a:latin typeface="Arial Narrow" pitchFamily="34" charset="0"/>
                        </a:rPr>
                        <a:t>(n=159)</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829">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family member or friend</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smtClean="0">
                          <a:solidFill>
                            <a:schemeClr val="tx2"/>
                          </a:solidFill>
                          <a:latin typeface="Arial Narrow" pitchFamily="34" charset="0"/>
                        </a:rPr>
                        <a:t>(n=125)</a:t>
                      </a:r>
                    </a:p>
                    <a:p>
                      <a:pPr algn="r" fontAlgn="b"/>
                      <a:r>
                        <a:rPr lang="en-US" sz="800" b="0" i="0" u="none" strike="noStrike" dirty="0" smtClean="0">
                          <a:solidFill>
                            <a:schemeClr val="tx2"/>
                          </a:solidFill>
                          <a:latin typeface="Arial Narrow" pitchFamily="34" charset="0"/>
                        </a:rPr>
                        <a:t>(n=162)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8562">
                <a:tc>
                  <a:txBody>
                    <a:bodyPr/>
                    <a:lstStyle/>
                    <a:p>
                      <a:pPr algn="r" fontAlgn="b"/>
                      <a:r>
                        <a:rPr lang="en-US" sz="1200" b="1" i="0" u="none" strike="noStrike" kern="1200" dirty="0" smtClean="0">
                          <a:solidFill>
                            <a:schemeClr val="tx1"/>
                          </a:solidFill>
                          <a:latin typeface="+mn-lt"/>
                          <a:ea typeface="+mn-ea"/>
                          <a:cs typeface="+mn-cs"/>
                        </a:rPr>
                        <a:t>From a professional engineer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2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(n=115)</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(n=168)</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3713"/>
            <a:ext cx="4416425" cy="360099"/>
          </a:xfrm>
        </p:spPr>
        <p:txBody>
          <a:bodyPr/>
          <a:lstStyle/>
          <a:p>
            <a:pPr fontAlgn="auto">
              <a:spcAft>
                <a:spcPts val="0"/>
              </a:spcAft>
              <a:defRPr/>
            </a:pPr>
            <a:r>
              <a:rPr lang="en-US" sz="2600" dirty="0" smtClean="0">
                <a:solidFill>
                  <a:schemeClr val="accent6"/>
                </a:solidFill>
              </a:rPr>
              <a:t>Career Assessment Tool</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44</a:t>
            </a:fld>
            <a:endParaRPr lang="en-US" dirty="0"/>
          </a:p>
        </p:txBody>
      </p:sp>
    </p:spTree>
    <p:extLst>
      <p:ext uri="{BB962C8B-B14F-4D97-AF65-F5344CB8AC3E}">
        <p14:creationId xmlns:p14="http://schemas.microsoft.com/office/powerpoint/2010/main" val="282108794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smtClean="0"/>
              <a:t>Helpfulness of Engineering Fit Tool During High School</a:t>
            </a:r>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45</a:t>
            </a:fld>
            <a:endParaRPr lang="en-US" dirty="0"/>
          </a:p>
        </p:txBody>
      </p:sp>
      <p:sp>
        <p:nvSpPr>
          <p:cNvPr id="28681" name="Text Box 5"/>
          <p:cNvSpPr txBox="1">
            <a:spLocks noChangeArrowheads="1"/>
          </p:cNvSpPr>
          <p:nvPr/>
        </p:nvSpPr>
        <p:spPr bwMode="auto">
          <a:xfrm>
            <a:off x="259588" y="6088559"/>
            <a:ext cx="8597592" cy="40011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en-CA" sz="800" dirty="0">
                <a:solidFill>
                  <a:schemeClr val="tx1"/>
                </a:solidFill>
                <a:latin typeface="+mj-lt"/>
              </a:rPr>
              <a:t>Would it have been helpful in high school to have had a tool to help determine if you would be a good fit for engineering studies and for a successful career in engineering? </a:t>
            </a:r>
            <a:r>
              <a:rPr lang="en-CA" sz="800" dirty="0" smtClean="0">
                <a:solidFill>
                  <a:schemeClr val="tx1"/>
                </a:solidFill>
                <a:latin typeface="+mj-lt"/>
              </a:rPr>
              <a:t>Base: 2014 n=2046</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nearly nine in ten, the vast majority of students think it would have been helpful to have had a tool in high school that would help determine if they would have been a good fit for engineering studies.</a:t>
            </a:r>
            <a:endParaRPr lang="en-US" sz="1400" b="0" dirty="0">
              <a:solidFill>
                <a:srgbClr val="1F497D"/>
              </a:solidFill>
              <a:latin typeface="Calibri"/>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extLst>
              <p:ext uri="{D42A27DB-BD31-4B8C-83A1-F6EECF244321}">
                <p14:modId xmlns:p14="http://schemas.microsoft.com/office/powerpoint/2010/main" val="4068339653"/>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14595" y="5840909"/>
            <a:ext cx="685800" cy="215444"/>
          </a:xfrm>
          <a:prstGeom prst="rect">
            <a:avLst/>
          </a:prstGeom>
          <a:noFill/>
        </p:spPr>
        <p:txBody>
          <a:bodyPr wrap="square" rtlCol="0">
            <a:spAutoFit/>
          </a:bodyPr>
          <a:lstStyle/>
          <a:p>
            <a:r>
              <a:rPr lang="en-US" sz="800" dirty="0" smtClean="0"/>
              <a:t>(n=965)</a:t>
            </a:r>
            <a:endParaRPr lang="en-US" sz="800" dirty="0"/>
          </a:p>
        </p:txBody>
      </p:sp>
      <p:sp>
        <p:nvSpPr>
          <p:cNvPr id="9" name="TextBox 8"/>
          <p:cNvSpPr txBox="1"/>
          <p:nvPr/>
        </p:nvSpPr>
        <p:spPr>
          <a:xfrm>
            <a:off x="3095770" y="5840909"/>
            <a:ext cx="685800" cy="215444"/>
          </a:xfrm>
          <a:prstGeom prst="rect">
            <a:avLst/>
          </a:prstGeom>
          <a:noFill/>
        </p:spPr>
        <p:txBody>
          <a:bodyPr wrap="square" rtlCol="0">
            <a:spAutoFit/>
          </a:bodyPr>
          <a:lstStyle/>
          <a:p>
            <a:r>
              <a:rPr lang="en-US" sz="800" dirty="0" smtClean="0"/>
              <a:t>(n=785)</a:t>
            </a:r>
            <a:endParaRPr lang="en-US" sz="800" dirty="0"/>
          </a:p>
        </p:txBody>
      </p:sp>
      <p:sp>
        <p:nvSpPr>
          <p:cNvPr id="10" name="TextBox 9"/>
          <p:cNvSpPr txBox="1"/>
          <p:nvPr/>
        </p:nvSpPr>
        <p:spPr>
          <a:xfrm>
            <a:off x="5048395" y="5840909"/>
            <a:ext cx="685800" cy="215444"/>
          </a:xfrm>
          <a:prstGeom prst="rect">
            <a:avLst/>
          </a:prstGeom>
          <a:noFill/>
        </p:spPr>
        <p:txBody>
          <a:bodyPr wrap="square" rtlCol="0">
            <a:spAutoFit/>
          </a:bodyPr>
          <a:lstStyle/>
          <a:p>
            <a:r>
              <a:rPr lang="en-US" sz="800" dirty="0" smtClean="0"/>
              <a:t>(n=211)</a:t>
            </a:r>
            <a:endParaRPr lang="en-US" sz="800" dirty="0"/>
          </a:p>
        </p:txBody>
      </p:sp>
      <p:sp>
        <p:nvSpPr>
          <p:cNvPr id="11" name="TextBox 10"/>
          <p:cNvSpPr txBox="1"/>
          <p:nvPr/>
        </p:nvSpPr>
        <p:spPr>
          <a:xfrm>
            <a:off x="6905770" y="5840909"/>
            <a:ext cx="685800" cy="215444"/>
          </a:xfrm>
          <a:prstGeom prst="rect">
            <a:avLst/>
          </a:prstGeom>
          <a:noFill/>
        </p:spPr>
        <p:txBody>
          <a:bodyPr wrap="square" rtlCol="0">
            <a:spAutoFit/>
          </a:bodyPr>
          <a:lstStyle/>
          <a:p>
            <a:r>
              <a:rPr lang="en-US" sz="800" dirty="0" smtClean="0"/>
              <a:t>(n=85)</a:t>
            </a:r>
            <a:endParaRPr lang="en-US" sz="800" dirty="0"/>
          </a:p>
        </p:txBody>
      </p:sp>
      <p:sp>
        <p:nvSpPr>
          <p:cNvPr id="12" name="Text Box 11"/>
          <p:cNvSpPr txBox="1">
            <a:spLocks noChangeArrowheads="1"/>
          </p:cNvSpPr>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a:t>
            </a:r>
            <a:endParaRPr lang="en-CA" sz="900" dirty="0" smtClean="0"/>
          </a:p>
          <a:p>
            <a:r>
              <a:rPr lang="en-CA" sz="900" dirty="0" smtClean="0"/>
              <a:t>(n=1750)</a:t>
            </a:r>
          </a:p>
        </p:txBody>
      </p:sp>
      <p:sp>
        <p:nvSpPr>
          <p:cNvPr id="13" name="Right Brace 12"/>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nvSpPr>
        <p:spPr bwMode="auto">
          <a:xfrm>
            <a:off x="2381078" y="2155214"/>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5"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a:t>
            </a:r>
            <a:endParaRPr lang="en-CA" sz="900" dirty="0" smtClean="0"/>
          </a:p>
          <a:p>
            <a:r>
              <a:rPr lang="en-CA" sz="900" dirty="0" smtClean="0"/>
              <a:t>(n=296)</a:t>
            </a:r>
          </a:p>
        </p:txBody>
      </p:sp>
      <p:sp>
        <p:nvSpPr>
          <p:cNvPr id="16" name="Right Brace 15"/>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Tree>
    <p:extLst>
      <p:ext uri="{BB962C8B-B14F-4D97-AF65-F5344CB8AC3E}">
        <p14:creationId xmlns:p14="http://schemas.microsoft.com/office/powerpoint/2010/main" val="29143417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Helpfulness of Career </a:t>
            </a:r>
            <a:r>
              <a:rPr lang="en-CA" dirty="0" smtClean="0"/>
              <a:t>Assessment Tool During University </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en-CA" sz="800" dirty="0">
                <a:solidFill>
                  <a:schemeClr val="tx1"/>
                </a:solidFill>
                <a:latin typeface="+mj-lt"/>
              </a:rPr>
              <a:t>Would a tool to help you decide if you should pursue a career in consulting, technical engineering, sales engineering, project management, academe, etc., be helpful to you? </a:t>
            </a:r>
            <a:r>
              <a:rPr lang="en-US" sz="800" dirty="0" smtClean="0">
                <a:solidFill>
                  <a:schemeClr val="tx1"/>
                </a:solidFill>
                <a:latin typeface="+mj-lt"/>
              </a:rPr>
              <a:t>Base</a:t>
            </a:r>
            <a:r>
              <a:rPr lang="en-US" sz="800" dirty="0">
                <a:solidFill>
                  <a:schemeClr val="tx1"/>
                </a:solidFill>
                <a:latin typeface="+mj-lt"/>
              </a:rPr>
              <a:t>: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n=2046)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3044404867"/>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0"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nine in ten feel that a career assessment would be helpful, of which nearly half indicate it would be very helpful. </a:t>
            </a:r>
            <a:endParaRPr lang="en-US" sz="1400" b="0" dirty="0">
              <a:solidFill>
                <a:srgbClr val="1F497D"/>
              </a:solidFill>
              <a:latin typeface="Calibri"/>
            </a:endParaRPr>
          </a:p>
        </p:txBody>
      </p:sp>
      <p:sp>
        <p:nvSpPr>
          <p:cNvPr id="2" name="TextBox 1"/>
          <p:cNvSpPr txBox="1"/>
          <p:nvPr/>
        </p:nvSpPr>
        <p:spPr>
          <a:xfrm>
            <a:off x="1509823" y="5699051"/>
            <a:ext cx="925033" cy="230832"/>
          </a:xfrm>
          <a:prstGeom prst="rect">
            <a:avLst/>
          </a:prstGeom>
          <a:noFill/>
        </p:spPr>
        <p:txBody>
          <a:bodyPr wrap="square" rtlCol="0">
            <a:spAutoFit/>
          </a:bodyPr>
          <a:lstStyle/>
          <a:p>
            <a:r>
              <a:rPr lang="en-US" sz="900" dirty="0" smtClean="0"/>
              <a:t>(n=910)</a:t>
            </a:r>
            <a:endParaRPr lang="en-US" sz="900" dirty="0"/>
          </a:p>
        </p:txBody>
      </p:sp>
      <p:sp>
        <p:nvSpPr>
          <p:cNvPr id="8" name="TextBox 7"/>
          <p:cNvSpPr txBox="1"/>
          <p:nvPr/>
        </p:nvSpPr>
        <p:spPr>
          <a:xfrm>
            <a:off x="3331535" y="5699051"/>
            <a:ext cx="925033" cy="230832"/>
          </a:xfrm>
          <a:prstGeom prst="rect">
            <a:avLst/>
          </a:prstGeom>
          <a:noFill/>
        </p:spPr>
        <p:txBody>
          <a:bodyPr wrap="square" rtlCol="0">
            <a:spAutoFit/>
          </a:bodyPr>
          <a:lstStyle/>
          <a:p>
            <a:r>
              <a:rPr lang="en-US" sz="900" dirty="0" smtClean="0"/>
              <a:t>(n=829)</a:t>
            </a:r>
            <a:endParaRPr lang="en-US" sz="900" dirty="0"/>
          </a:p>
        </p:txBody>
      </p:sp>
      <p:sp>
        <p:nvSpPr>
          <p:cNvPr id="9" name="TextBox 8"/>
          <p:cNvSpPr txBox="1"/>
          <p:nvPr/>
        </p:nvSpPr>
        <p:spPr>
          <a:xfrm>
            <a:off x="5153247" y="5699051"/>
            <a:ext cx="925033" cy="230832"/>
          </a:xfrm>
          <a:prstGeom prst="rect">
            <a:avLst/>
          </a:prstGeom>
          <a:noFill/>
        </p:spPr>
        <p:txBody>
          <a:bodyPr wrap="square" rtlCol="0">
            <a:spAutoFit/>
          </a:bodyPr>
          <a:lstStyle/>
          <a:p>
            <a:r>
              <a:rPr lang="en-US" sz="900" dirty="0" smtClean="0"/>
              <a:t>(n=241)</a:t>
            </a:r>
            <a:endParaRPr lang="en-US" sz="900" dirty="0"/>
          </a:p>
        </p:txBody>
      </p:sp>
      <p:sp>
        <p:nvSpPr>
          <p:cNvPr id="10" name="TextBox 9"/>
          <p:cNvSpPr txBox="1"/>
          <p:nvPr/>
        </p:nvSpPr>
        <p:spPr>
          <a:xfrm>
            <a:off x="6974959" y="5699051"/>
            <a:ext cx="925033" cy="230832"/>
          </a:xfrm>
          <a:prstGeom prst="rect">
            <a:avLst/>
          </a:prstGeom>
          <a:noFill/>
        </p:spPr>
        <p:txBody>
          <a:bodyPr wrap="square" rtlCol="0">
            <a:spAutoFit/>
          </a:bodyPr>
          <a:lstStyle/>
          <a:p>
            <a:r>
              <a:rPr lang="en-US" sz="900" dirty="0" smtClean="0"/>
              <a:t>(n=66)</a:t>
            </a:r>
            <a:endParaRPr lang="en-US" sz="900" dirty="0"/>
          </a:p>
        </p:txBody>
      </p:sp>
      <p:sp>
        <p:nvSpPr>
          <p:cNvPr id="11" name="Text Box 11"/>
          <p:cNvSpPr txBox="1">
            <a:spLocks noChangeArrowheads="1"/>
          </p:cNvSpPr>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a:t>
            </a:r>
            <a:endParaRPr lang="en-CA" sz="900" dirty="0" smtClean="0"/>
          </a:p>
          <a:p>
            <a:r>
              <a:rPr lang="en-CA" sz="900" dirty="0" smtClean="0"/>
              <a:t>(n=1739)</a:t>
            </a:r>
          </a:p>
        </p:txBody>
      </p:sp>
      <p:sp>
        <p:nvSpPr>
          <p:cNvPr id="12" name="Right Brace 11"/>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14"/>
          <p:cNvSpPr txBox="1">
            <a:spLocks noChangeArrowheads="1"/>
          </p:cNvSpPr>
          <p:nvPr/>
        </p:nvSpPr>
        <p:spPr bwMode="auto">
          <a:xfrm>
            <a:off x="2381078" y="2155214"/>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4"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a:t>
            </a:r>
            <a:endParaRPr lang="en-CA" sz="900" dirty="0" smtClean="0"/>
          </a:p>
          <a:p>
            <a:r>
              <a:rPr lang="en-CA" sz="900" dirty="0" smtClean="0"/>
              <a:t>(n=307)</a:t>
            </a:r>
          </a:p>
        </p:txBody>
      </p:sp>
      <p:sp>
        <p:nvSpPr>
          <p:cNvPr id="15" name="Right Brace 14"/>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Tree>
    <p:extLst>
      <p:ext uri="{BB962C8B-B14F-4D97-AF65-F5344CB8AC3E}">
        <p14:creationId xmlns:p14="http://schemas.microsoft.com/office/powerpoint/2010/main" val="40084290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Career Assessment Tool- 2014</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47</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en-CA" sz="800" dirty="0">
                <a:solidFill>
                  <a:schemeClr val="tx1"/>
                </a:solidFill>
                <a:latin typeface="+mj-lt"/>
              </a:rPr>
              <a:t>At what stage in the engineering education process do you feel this career assessment tool would be most helpful?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n=2046)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4157841481"/>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5"/>
          <p:cNvSpPr txBox="1">
            <a:spLocks/>
          </p:cNvSpPr>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more than four in ten, most students feel that a career assessment tool would be most helpful in their 3</a:t>
            </a:r>
            <a:r>
              <a:rPr lang="en-US" sz="1400" b="0" baseline="30000" dirty="0" smtClean="0">
                <a:solidFill>
                  <a:srgbClr val="1F497D"/>
                </a:solidFill>
                <a:latin typeface="Calibri"/>
              </a:rPr>
              <a:t>rd</a:t>
            </a:r>
            <a:r>
              <a:rPr lang="en-US" sz="1400" b="0" dirty="0" smtClean="0">
                <a:solidFill>
                  <a:srgbClr val="1F497D"/>
                </a:solidFill>
                <a:latin typeface="Calibri"/>
              </a:rPr>
              <a:t> year of school, followed by around one quarter who mention either their 2</a:t>
            </a:r>
            <a:r>
              <a:rPr lang="en-US" sz="1400" b="0" baseline="30000" dirty="0" smtClean="0">
                <a:solidFill>
                  <a:srgbClr val="1F497D"/>
                </a:solidFill>
                <a:latin typeface="Calibri"/>
              </a:rPr>
              <a:t>nd</a:t>
            </a:r>
            <a:r>
              <a:rPr lang="en-US" sz="1400" b="0" dirty="0" smtClean="0">
                <a:solidFill>
                  <a:srgbClr val="1F497D"/>
                </a:solidFill>
                <a:latin typeface="Calibri"/>
              </a:rPr>
              <a:t> year or 4</a:t>
            </a:r>
            <a:r>
              <a:rPr lang="en-US" sz="1400" b="0" baseline="30000" dirty="0" smtClean="0">
                <a:solidFill>
                  <a:srgbClr val="1F497D"/>
                </a:solidFill>
                <a:latin typeface="Calibri"/>
              </a:rPr>
              <a:t>th</a:t>
            </a:r>
            <a:r>
              <a:rPr lang="en-US" sz="1400" b="0" dirty="0" smtClean="0">
                <a:solidFill>
                  <a:srgbClr val="1F497D"/>
                </a:solidFill>
                <a:latin typeface="Calibri"/>
              </a:rPr>
              <a:t> year, while only one in ten mention 1</a:t>
            </a:r>
            <a:r>
              <a:rPr lang="en-US" sz="1400" b="0" baseline="30000" dirty="0" smtClean="0">
                <a:solidFill>
                  <a:srgbClr val="1F497D"/>
                </a:solidFill>
                <a:latin typeface="Calibri"/>
              </a:rPr>
              <a:t>st</a:t>
            </a:r>
            <a:r>
              <a:rPr lang="en-US" sz="1400" b="0" dirty="0" smtClean="0">
                <a:solidFill>
                  <a:srgbClr val="1F497D"/>
                </a:solidFill>
                <a:latin typeface="Calibri"/>
              </a:rPr>
              <a:t> year.</a:t>
            </a:r>
            <a:endParaRPr lang="en-US" sz="1400" b="0" dirty="0">
              <a:solidFill>
                <a:srgbClr val="1F497D"/>
              </a:solidFill>
              <a:latin typeface="Calibri"/>
            </a:endParaRPr>
          </a:p>
        </p:txBody>
      </p:sp>
      <p:sp>
        <p:nvSpPr>
          <p:cNvPr id="7" name="TextBox 6"/>
          <p:cNvSpPr txBox="1"/>
          <p:nvPr/>
        </p:nvSpPr>
        <p:spPr>
          <a:xfrm>
            <a:off x="1509823" y="5699051"/>
            <a:ext cx="925033" cy="230832"/>
          </a:xfrm>
          <a:prstGeom prst="rect">
            <a:avLst/>
          </a:prstGeom>
          <a:noFill/>
        </p:spPr>
        <p:txBody>
          <a:bodyPr wrap="square" rtlCol="0">
            <a:spAutoFit/>
          </a:bodyPr>
          <a:lstStyle/>
          <a:p>
            <a:r>
              <a:rPr lang="en-US" sz="900" dirty="0" smtClean="0"/>
              <a:t>(n=199)</a:t>
            </a:r>
            <a:endParaRPr lang="en-US" sz="900" dirty="0"/>
          </a:p>
        </p:txBody>
      </p:sp>
      <p:sp>
        <p:nvSpPr>
          <p:cNvPr id="8" name="TextBox 7"/>
          <p:cNvSpPr txBox="1"/>
          <p:nvPr/>
        </p:nvSpPr>
        <p:spPr>
          <a:xfrm>
            <a:off x="3342167" y="5699051"/>
            <a:ext cx="925033" cy="230832"/>
          </a:xfrm>
          <a:prstGeom prst="rect">
            <a:avLst/>
          </a:prstGeom>
          <a:noFill/>
        </p:spPr>
        <p:txBody>
          <a:bodyPr wrap="square" rtlCol="0">
            <a:spAutoFit/>
          </a:bodyPr>
          <a:lstStyle/>
          <a:p>
            <a:r>
              <a:rPr lang="en-US" sz="900" dirty="0" smtClean="0"/>
              <a:t>(n=488)</a:t>
            </a:r>
            <a:endParaRPr lang="en-US" sz="900" dirty="0"/>
          </a:p>
        </p:txBody>
      </p:sp>
      <p:sp>
        <p:nvSpPr>
          <p:cNvPr id="9" name="TextBox 8"/>
          <p:cNvSpPr txBox="1"/>
          <p:nvPr/>
        </p:nvSpPr>
        <p:spPr>
          <a:xfrm>
            <a:off x="5174511" y="5699051"/>
            <a:ext cx="925033" cy="230832"/>
          </a:xfrm>
          <a:prstGeom prst="rect">
            <a:avLst/>
          </a:prstGeom>
          <a:noFill/>
        </p:spPr>
        <p:txBody>
          <a:bodyPr wrap="square" rtlCol="0">
            <a:spAutoFit/>
          </a:bodyPr>
          <a:lstStyle/>
          <a:p>
            <a:r>
              <a:rPr lang="en-US" sz="900" dirty="0" smtClean="0"/>
              <a:t>(n=894)</a:t>
            </a:r>
            <a:endParaRPr lang="en-US" sz="900" dirty="0"/>
          </a:p>
        </p:txBody>
      </p:sp>
      <p:sp>
        <p:nvSpPr>
          <p:cNvPr id="10" name="TextBox 9"/>
          <p:cNvSpPr txBox="1"/>
          <p:nvPr/>
        </p:nvSpPr>
        <p:spPr>
          <a:xfrm>
            <a:off x="7081283" y="5929883"/>
            <a:ext cx="925033" cy="230832"/>
          </a:xfrm>
          <a:prstGeom prst="rect">
            <a:avLst/>
          </a:prstGeom>
          <a:noFill/>
        </p:spPr>
        <p:txBody>
          <a:bodyPr wrap="square" rtlCol="0">
            <a:spAutoFit/>
          </a:bodyPr>
          <a:lstStyle/>
          <a:p>
            <a:r>
              <a:rPr lang="en-US" sz="900" dirty="0" smtClean="0"/>
              <a:t>(n=465)</a:t>
            </a:r>
            <a:endParaRPr lang="en-US" sz="900" dirty="0"/>
          </a:p>
        </p:txBody>
      </p:sp>
    </p:spTree>
    <p:extLst>
      <p:ext uri="{BB962C8B-B14F-4D97-AF65-F5344CB8AC3E}">
        <p14:creationId xmlns:p14="http://schemas.microsoft.com/office/powerpoint/2010/main" val="30445796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Awareness of Career Focus Program</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48</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en-CA" sz="800" dirty="0">
                <a:solidFill>
                  <a:schemeClr val="tx1"/>
                </a:solidFill>
                <a:latin typeface="+mn-lt"/>
              </a:rPr>
              <a:t>Are you aware that Engineers Canada has developed a new program called Career Focus which includes a tool that can assess your chances of success in engineering? </a:t>
            </a:r>
            <a:r>
              <a:rPr lang="en-US" sz="800" dirty="0">
                <a:solidFill>
                  <a:schemeClr val="tx1"/>
                </a:solidFill>
                <a:latin typeface="+mn-lt"/>
              </a:rPr>
              <a:t>Base: All  respondents 2014 (</a:t>
            </a:r>
            <a:r>
              <a:rPr lang="en-US" sz="800" dirty="0" smtClean="0">
                <a:solidFill>
                  <a:schemeClr val="tx1"/>
                </a:solidFill>
                <a:latin typeface="+mn-lt"/>
              </a:rPr>
              <a:t>n=2046)</a:t>
            </a:r>
            <a:endParaRPr lang="en-US" sz="800" dirty="0">
              <a:solidFill>
                <a:schemeClr val="tx1"/>
              </a:solidFill>
              <a:latin typeface="+mn-lt"/>
            </a:endParaRPr>
          </a:p>
        </p:txBody>
      </p:sp>
      <p:sp>
        <p:nvSpPr>
          <p:cNvPr id="6"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Only 4% report being aware of Engineers Canada’s Career Focus program.</a:t>
            </a:r>
            <a:endParaRPr lang="en-US" sz="1400" b="0" dirty="0">
              <a:solidFill>
                <a:srgbClr val="1F497D"/>
              </a:solidFill>
              <a:latin typeface="Calibri"/>
            </a:endParaRPr>
          </a:p>
        </p:txBody>
      </p:sp>
      <p:graphicFrame>
        <p:nvGraphicFramePr>
          <p:cNvPr id="8" name="Chart 7"/>
          <p:cNvGraphicFramePr/>
          <p:nvPr>
            <p:extLst>
              <p:ext uri="{D42A27DB-BD31-4B8C-83A1-F6EECF244321}">
                <p14:modId xmlns:p14="http://schemas.microsoft.com/office/powerpoint/2010/main" val="427426073"/>
              </p:ext>
            </p:extLst>
          </p:nvPr>
        </p:nvGraphicFramePr>
        <p:xfrm>
          <a:off x="2788158" y="1573402"/>
          <a:ext cx="32861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265254" y="2365762"/>
            <a:ext cx="612251" cy="215444"/>
          </a:xfrm>
          <a:prstGeom prst="rect">
            <a:avLst/>
          </a:prstGeom>
          <a:noFill/>
        </p:spPr>
        <p:txBody>
          <a:bodyPr wrap="square" rtlCol="0">
            <a:spAutoFit/>
          </a:bodyPr>
          <a:lstStyle/>
          <a:p>
            <a:r>
              <a:rPr lang="en-US" sz="800" dirty="0" smtClean="0"/>
              <a:t>(n=76)</a:t>
            </a:r>
            <a:endParaRPr lang="en-US" sz="800" dirty="0"/>
          </a:p>
        </p:txBody>
      </p:sp>
      <p:sp>
        <p:nvSpPr>
          <p:cNvPr id="9" name="TextBox 8"/>
          <p:cNvSpPr txBox="1"/>
          <p:nvPr/>
        </p:nvSpPr>
        <p:spPr>
          <a:xfrm>
            <a:off x="4015465" y="4380091"/>
            <a:ext cx="612251" cy="215444"/>
          </a:xfrm>
          <a:prstGeom prst="rect">
            <a:avLst/>
          </a:prstGeom>
          <a:noFill/>
        </p:spPr>
        <p:txBody>
          <a:bodyPr wrap="square" rtlCol="0">
            <a:spAutoFit/>
          </a:bodyPr>
          <a:lstStyle/>
          <a:p>
            <a:r>
              <a:rPr lang="en-US" sz="800" dirty="0" smtClean="0">
                <a:solidFill>
                  <a:schemeClr val="bg1"/>
                </a:solidFill>
              </a:rPr>
              <a:t>(n=1970)</a:t>
            </a:r>
            <a:endParaRPr lang="en-US" sz="800" dirty="0">
              <a:solidFill>
                <a:schemeClr val="bg1"/>
              </a:solidFill>
            </a:endParaRPr>
          </a:p>
        </p:txBody>
      </p:sp>
    </p:spTree>
    <p:extLst>
      <p:ext uri="{BB962C8B-B14F-4D97-AF65-F5344CB8AC3E}">
        <p14:creationId xmlns:p14="http://schemas.microsoft.com/office/powerpoint/2010/main" val="10954928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Demographics</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Methodology (cont’d)</a:t>
            </a:r>
          </a:p>
        </p:txBody>
      </p:sp>
      <p:sp>
        <p:nvSpPr>
          <p:cNvPr id="78851" name="Rectangle 3"/>
          <p:cNvSpPr>
            <a:spLocks noGrp="1" noChangeArrowheads="1"/>
          </p:cNvSpPr>
          <p:nvPr>
            <p:ph idx="1"/>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The following table outlines the number of completed interviews per participating province.  The figures below represent final year engineering students registered in a Engineering program in that given province.</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55148718"/>
              </p:ext>
            </p:extLst>
          </p:nvPr>
        </p:nvGraphicFramePr>
        <p:xfrm>
          <a:off x="1838734" y="1973469"/>
          <a:ext cx="4929815" cy="4226560"/>
        </p:xfrm>
        <a:graphic>
          <a:graphicData uri="http://schemas.openxmlformats.org/drawingml/2006/table">
            <a:tbl>
              <a:tblPr firstRow="1" bandRow="1">
                <a:tableStyleId>{073A0DAA-6AF3-43AB-8588-CEC1D06C72B9}</a:tableStyleId>
              </a:tblPr>
              <a:tblGrid>
                <a:gridCol w="2266127"/>
                <a:gridCol w="1391479"/>
                <a:gridCol w="1272209"/>
              </a:tblGrid>
              <a:tr h="370840">
                <a:tc>
                  <a:txBody>
                    <a:bodyPr/>
                    <a:lstStyle/>
                    <a:p>
                      <a:pPr algn="l"/>
                      <a:r>
                        <a:rPr lang="en-US" sz="1400" dirty="0" smtClean="0"/>
                        <a:t>Province</a:t>
                      </a:r>
                      <a:endParaRPr lang="en-US" sz="1400" dirty="0"/>
                    </a:p>
                  </a:txBody>
                  <a:tcPr anchor="ctr"/>
                </a:tc>
                <a:tc>
                  <a:txBody>
                    <a:bodyPr/>
                    <a:lstStyle/>
                    <a:p>
                      <a:pPr algn="ctr"/>
                      <a:r>
                        <a:rPr lang="en-US" sz="1400" dirty="0" smtClean="0"/>
                        <a:t>#</a:t>
                      </a:r>
                      <a:r>
                        <a:rPr lang="en-US" sz="1400" baseline="0" dirty="0" smtClean="0"/>
                        <a:t> of Completed Interviews</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of</a:t>
                      </a:r>
                      <a:r>
                        <a:rPr lang="en-US" sz="1400" baseline="0" dirty="0" smtClean="0"/>
                        <a:t> Total</a:t>
                      </a:r>
                      <a:endParaRPr lang="en-US" sz="1400" dirty="0" smtClean="0"/>
                    </a:p>
                  </a:txBody>
                  <a:tcPr anchor="ctr"/>
                </a:tc>
              </a:tr>
              <a:tr h="370840">
                <a:tc>
                  <a:txBody>
                    <a:bodyPr/>
                    <a:lstStyle/>
                    <a:p>
                      <a:r>
                        <a:rPr lang="en-US" sz="1400" dirty="0" smtClean="0"/>
                        <a:t>British Columbia</a:t>
                      </a:r>
                      <a:endParaRPr lang="en-US" sz="1400" dirty="0"/>
                    </a:p>
                  </a:txBody>
                  <a:tcPr anchor="ctr"/>
                </a:tc>
                <a:tc>
                  <a:txBody>
                    <a:bodyPr/>
                    <a:lstStyle/>
                    <a:p>
                      <a:pPr algn="ctr"/>
                      <a:r>
                        <a:rPr lang="en-US" sz="1400" dirty="0" smtClean="0">
                          <a:solidFill>
                            <a:srgbClr val="1F497D"/>
                          </a:solidFill>
                        </a:rPr>
                        <a:t>318</a:t>
                      </a:r>
                      <a:endParaRPr lang="en-US" sz="1400" dirty="0">
                        <a:solidFill>
                          <a:srgbClr val="1F497D"/>
                        </a:solidFill>
                      </a:endParaRPr>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16%</a:t>
                      </a:r>
                    </a:p>
                  </a:txBody>
                  <a:tcPr marL="9525" marR="9525" marT="9525" marB="0" anchor="ctr"/>
                </a:tc>
              </a:tr>
              <a:tr h="370840">
                <a:tc>
                  <a:txBody>
                    <a:bodyPr/>
                    <a:lstStyle/>
                    <a:p>
                      <a:r>
                        <a:rPr lang="en-US" sz="1400" dirty="0" smtClean="0"/>
                        <a:t>Alberta</a:t>
                      </a:r>
                      <a:endParaRPr lang="en-US" sz="1400" dirty="0"/>
                    </a:p>
                  </a:txBody>
                  <a:tcPr anchor="ctr"/>
                </a:tc>
                <a:tc>
                  <a:txBody>
                    <a:bodyPr/>
                    <a:lstStyle/>
                    <a:p>
                      <a:pPr algn="ctr"/>
                      <a:r>
                        <a:rPr lang="en-US" sz="1400" dirty="0" smtClean="0"/>
                        <a:t>188</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9%</a:t>
                      </a:r>
                    </a:p>
                  </a:txBody>
                  <a:tcPr marL="9525" marR="9525" marT="9525" marB="0" anchor="ctr"/>
                </a:tc>
              </a:tr>
              <a:tr h="370840">
                <a:tc>
                  <a:txBody>
                    <a:bodyPr/>
                    <a:lstStyle/>
                    <a:p>
                      <a:r>
                        <a:rPr lang="en-US" sz="1400" dirty="0" smtClean="0"/>
                        <a:t>Saskatchewan</a:t>
                      </a:r>
                      <a:endParaRPr lang="en-US" sz="1400" dirty="0"/>
                    </a:p>
                  </a:txBody>
                  <a:tcPr anchor="ctr"/>
                </a:tc>
                <a:tc>
                  <a:txBody>
                    <a:bodyPr/>
                    <a:lstStyle/>
                    <a:p>
                      <a:pPr algn="ctr"/>
                      <a:r>
                        <a:rPr lang="en-US" sz="1400" dirty="0" smtClean="0"/>
                        <a:t>69</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3%</a:t>
                      </a:r>
                    </a:p>
                  </a:txBody>
                  <a:tcPr marL="9525" marR="9525" marT="9525" marB="0" anchor="ctr"/>
                </a:tc>
              </a:tr>
              <a:tr h="370840">
                <a:tc>
                  <a:txBody>
                    <a:bodyPr/>
                    <a:lstStyle/>
                    <a:p>
                      <a:r>
                        <a:rPr lang="en-US" sz="1400" dirty="0" smtClean="0"/>
                        <a:t>Manitoba</a:t>
                      </a:r>
                      <a:endParaRPr lang="en-US" sz="1400" dirty="0"/>
                    </a:p>
                  </a:txBody>
                  <a:tcPr anchor="ctr"/>
                </a:tc>
                <a:tc>
                  <a:txBody>
                    <a:bodyPr/>
                    <a:lstStyle/>
                    <a:p>
                      <a:pPr algn="ctr"/>
                      <a:r>
                        <a:rPr lang="en-US" sz="1400" dirty="0" smtClean="0"/>
                        <a:t>31</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2%</a:t>
                      </a:r>
                    </a:p>
                  </a:txBody>
                  <a:tcPr marL="9525" marR="9525" marT="9525" marB="0" anchor="ctr"/>
                </a:tc>
              </a:tr>
              <a:tr h="370840">
                <a:tc>
                  <a:txBody>
                    <a:bodyPr/>
                    <a:lstStyle/>
                    <a:p>
                      <a:r>
                        <a:rPr lang="en-US" sz="1400" dirty="0" smtClean="0"/>
                        <a:t>Ontario</a:t>
                      </a:r>
                      <a:endParaRPr lang="en-US" sz="1400" dirty="0"/>
                    </a:p>
                  </a:txBody>
                  <a:tcPr anchor="ctr"/>
                </a:tc>
                <a:tc>
                  <a:txBody>
                    <a:bodyPr/>
                    <a:lstStyle/>
                    <a:p>
                      <a:pPr algn="ctr"/>
                      <a:r>
                        <a:rPr lang="en-US" sz="1400" dirty="0" smtClean="0"/>
                        <a:t>958</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47%</a:t>
                      </a:r>
                    </a:p>
                  </a:txBody>
                  <a:tcPr marL="9525" marR="9525" marT="9525" marB="0" anchor="ctr"/>
                </a:tc>
              </a:tr>
              <a:tr h="370840">
                <a:tc>
                  <a:txBody>
                    <a:bodyPr/>
                    <a:lstStyle/>
                    <a:p>
                      <a:r>
                        <a:rPr lang="en-US" sz="1400" dirty="0" smtClean="0"/>
                        <a:t>Quebec</a:t>
                      </a:r>
                      <a:endParaRPr lang="en-US" sz="1400" dirty="0"/>
                    </a:p>
                  </a:txBody>
                  <a:tcPr anchor="ctr"/>
                </a:tc>
                <a:tc>
                  <a:txBody>
                    <a:bodyPr/>
                    <a:lstStyle/>
                    <a:p>
                      <a:pPr algn="ctr"/>
                      <a:r>
                        <a:rPr lang="en-US" sz="1400" dirty="0" smtClean="0"/>
                        <a:t>328</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16%</a:t>
                      </a:r>
                    </a:p>
                  </a:txBody>
                  <a:tcPr marL="9525" marR="9525" marT="9525" marB="0" anchor="ctr"/>
                </a:tc>
              </a:tr>
              <a:tr h="370840">
                <a:tc>
                  <a:txBody>
                    <a:bodyPr/>
                    <a:lstStyle/>
                    <a:p>
                      <a:r>
                        <a:rPr lang="en-US" sz="1400" dirty="0" smtClean="0"/>
                        <a:t>New Brunswick</a:t>
                      </a:r>
                      <a:endParaRPr lang="en-US" sz="1400" dirty="0"/>
                    </a:p>
                  </a:txBody>
                  <a:tcPr anchor="ctr"/>
                </a:tc>
                <a:tc>
                  <a:txBody>
                    <a:bodyPr/>
                    <a:lstStyle/>
                    <a:p>
                      <a:pPr algn="ctr"/>
                      <a:r>
                        <a:rPr lang="en-US" sz="1400" dirty="0" smtClean="0"/>
                        <a:t>95</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5%</a:t>
                      </a:r>
                    </a:p>
                  </a:txBody>
                  <a:tcPr marL="9525" marR="9525" marT="9525" marB="0" anchor="ctr"/>
                </a:tc>
              </a:tr>
              <a:tr h="370840">
                <a:tc>
                  <a:txBody>
                    <a:bodyPr/>
                    <a:lstStyle/>
                    <a:p>
                      <a:r>
                        <a:rPr lang="en-US" sz="1400" dirty="0" smtClean="0"/>
                        <a:t>Newfoundland and Labrador</a:t>
                      </a:r>
                      <a:endParaRPr lang="en-US" sz="1400" dirty="0"/>
                    </a:p>
                  </a:txBody>
                  <a:tcPr anchor="ctr"/>
                </a:tc>
                <a:tc>
                  <a:txBody>
                    <a:bodyPr/>
                    <a:lstStyle/>
                    <a:p>
                      <a:pPr algn="ctr"/>
                      <a:r>
                        <a:rPr lang="en-US" sz="1400" dirty="0" smtClean="0"/>
                        <a:t>23</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1%</a:t>
                      </a:r>
                    </a:p>
                  </a:txBody>
                  <a:tcPr marL="9525" marR="9525" marT="9525" marB="0" anchor="ctr"/>
                </a:tc>
              </a:tr>
              <a:tr h="370840">
                <a:tc>
                  <a:txBody>
                    <a:bodyPr/>
                    <a:lstStyle/>
                    <a:p>
                      <a:r>
                        <a:rPr lang="en-US" sz="1400" dirty="0" smtClean="0"/>
                        <a:t>Nova</a:t>
                      </a:r>
                      <a:r>
                        <a:rPr lang="en-US" sz="1400" baseline="0" dirty="0" smtClean="0"/>
                        <a:t> Scotia </a:t>
                      </a:r>
                      <a:endParaRPr lang="en-US" sz="1400" dirty="0"/>
                    </a:p>
                  </a:txBody>
                  <a:tcPr anchor="ctr"/>
                </a:tc>
                <a:tc>
                  <a:txBody>
                    <a:bodyPr/>
                    <a:lstStyle/>
                    <a:p>
                      <a:pPr algn="ctr"/>
                      <a:r>
                        <a:rPr lang="en-US" sz="1400" dirty="0" smtClean="0"/>
                        <a:t>36</a:t>
                      </a:r>
                      <a:endParaRPr lang="en-US" sz="1400" dirty="0"/>
                    </a:p>
                  </a:txBody>
                  <a:tcPr anchor="ctr"/>
                </a:tc>
                <a:tc>
                  <a:txBody>
                    <a:bodyPr/>
                    <a:lstStyle/>
                    <a:p>
                      <a:pPr marL="0" algn="ctr" defTabSz="914400" rtl="0" eaLnBrk="1" fontAlgn="ctr" latinLnBrk="0" hangingPunct="1"/>
                      <a:r>
                        <a:rPr lang="en-US" sz="1400" kern="1200" dirty="0">
                          <a:solidFill>
                            <a:srgbClr val="1F497D"/>
                          </a:solidFill>
                          <a:latin typeface="+mn-lt"/>
                          <a:ea typeface="+mn-ea"/>
                          <a:cs typeface="+mn-cs"/>
                        </a:rPr>
                        <a:t>2%</a:t>
                      </a:r>
                    </a:p>
                  </a:txBody>
                  <a:tcPr marL="9525" marR="9525" marT="9525" marB="0" anchor="ctr"/>
                </a:tc>
              </a:tr>
              <a:tr h="370840">
                <a:tc>
                  <a:txBody>
                    <a:bodyPr/>
                    <a:lstStyle/>
                    <a:p>
                      <a:r>
                        <a:rPr lang="en-US" sz="1400" b="1" dirty="0" smtClean="0"/>
                        <a:t>TOTAL</a:t>
                      </a:r>
                      <a:endParaRPr lang="en-US" sz="1400" b="1" dirty="0"/>
                    </a:p>
                  </a:txBody>
                  <a:tcPr anchor="ctr"/>
                </a:tc>
                <a:tc>
                  <a:txBody>
                    <a:bodyPr/>
                    <a:lstStyle/>
                    <a:p>
                      <a:pPr algn="ctr"/>
                      <a:r>
                        <a:rPr lang="en-US" sz="1400" b="1" dirty="0" smtClean="0"/>
                        <a:t>2,046</a:t>
                      </a:r>
                      <a:endParaRPr lang="en-US" sz="1400" b="1" dirty="0"/>
                    </a:p>
                  </a:txBody>
                  <a:tcPr anchor="ctr"/>
                </a:tc>
                <a:tc>
                  <a:txBody>
                    <a:bodyPr/>
                    <a:lstStyle/>
                    <a:p>
                      <a:pPr marL="0" algn="ctr" defTabSz="914400" rtl="0" eaLnBrk="1" fontAlgn="ctr" latinLnBrk="0" hangingPunct="1"/>
                      <a:r>
                        <a:rPr lang="en-US" sz="1400" b="1" kern="1200" dirty="0">
                          <a:solidFill>
                            <a:srgbClr val="1F497D"/>
                          </a:solidFill>
                          <a:latin typeface="+mn-lt"/>
                          <a:ea typeface="+mn-ea"/>
                          <a:cs typeface="+mn-cs"/>
                        </a:rPr>
                        <a:t>100%</a:t>
                      </a:r>
                    </a:p>
                  </a:txBody>
                  <a:tcPr marL="9525" marR="9525" marT="9525" marB="0" anchor="ctr"/>
                </a:tc>
              </a:tr>
            </a:tbl>
          </a:graphicData>
        </a:graphic>
      </p:graphicFrame>
    </p:spTree>
    <p:extLst>
      <p:ext uri="{BB962C8B-B14F-4D97-AF65-F5344CB8AC3E}">
        <p14:creationId xmlns:p14="http://schemas.microsoft.com/office/powerpoint/2010/main" val="367878965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Pre-Graduation Work Experience </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50</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en-CA" sz="800" dirty="0" smtClean="0">
                <a:solidFill>
                  <a:schemeClr val="tx1"/>
                </a:solidFill>
                <a:latin typeface="+mn-lt"/>
              </a:rPr>
              <a:t>Have </a:t>
            </a:r>
            <a:r>
              <a:rPr lang="en-CA" sz="800" dirty="0">
                <a:solidFill>
                  <a:schemeClr val="tx1"/>
                </a:solidFill>
                <a:latin typeface="+mn-lt"/>
              </a:rPr>
              <a:t>you been able to obtain pre-graduation engineering work </a:t>
            </a:r>
            <a:r>
              <a:rPr lang="en-CA" sz="800" dirty="0" smtClean="0">
                <a:solidFill>
                  <a:schemeClr val="tx1"/>
                </a:solidFill>
                <a:latin typeface="+mn-lt"/>
              </a:rPr>
              <a:t>experience? </a:t>
            </a:r>
            <a:r>
              <a:rPr lang="en-US" sz="800" dirty="0">
                <a:solidFill>
                  <a:schemeClr val="tx1"/>
                </a:solidFill>
                <a:latin typeface="+mn-lt"/>
              </a:rPr>
              <a:t>Base</a:t>
            </a:r>
            <a:r>
              <a:rPr lang="en-US" sz="800" dirty="0" smtClean="0">
                <a:solidFill>
                  <a:schemeClr val="tx1"/>
                </a:solidFill>
                <a:latin typeface="+mn-lt"/>
              </a:rPr>
              <a:t>: </a:t>
            </a:r>
            <a:r>
              <a:rPr lang="en-US" sz="800" dirty="0">
                <a:solidFill>
                  <a:schemeClr val="tx1"/>
                </a:solidFill>
                <a:latin typeface="+mn-lt"/>
              </a:rPr>
              <a:t>Respondents applied for license or Don't know/ </a:t>
            </a:r>
            <a:r>
              <a:rPr lang="en-US" sz="800" dirty="0" smtClean="0">
                <a:solidFill>
                  <a:schemeClr val="tx1"/>
                </a:solidFill>
                <a:latin typeface="+mn-lt"/>
              </a:rPr>
              <a:t>Unsure (n=195)	</a:t>
            </a:r>
            <a:endParaRPr lang="en-US" sz="800" dirty="0">
              <a:solidFill>
                <a:schemeClr val="tx1"/>
              </a:solidFill>
              <a:latin typeface="+mn-lt"/>
            </a:endParaRPr>
          </a:p>
        </p:txBody>
      </p:sp>
      <p:sp>
        <p:nvSpPr>
          <p:cNvPr id="6"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six in ten report having been able to obtain pre-graduation work experience, while two in ten have not or are not sure what qualifies. </a:t>
            </a:r>
            <a:endParaRPr lang="en-US" sz="1400" b="0" dirty="0">
              <a:solidFill>
                <a:srgbClr val="1F497D"/>
              </a:solidFill>
              <a:latin typeface="Calibri"/>
            </a:endParaRPr>
          </a:p>
        </p:txBody>
      </p:sp>
      <p:graphicFrame>
        <p:nvGraphicFramePr>
          <p:cNvPr id="7" name="Object 4"/>
          <p:cNvGraphicFramePr>
            <a:graphicFrameLocks noGrp="1" noChangeAspect="1"/>
          </p:cNvGraphicFramePr>
          <p:nvPr>
            <p:ph idx="1"/>
            <p:extLst>
              <p:ext uri="{D42A27DB-BD31-4B8C-83A1-F6EECF244321}">
                <p14:modId xmlns:p14="http://schemas.microsoft.com/office/powerpoint/2010/main" val="398776757"/>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924050" y="5105400"/>
            <a:ext cx="685800" cy="215444"/>
          </a:xfrm>
          <a:prstGeom prst="rect">
            <a:avLst/>
          </a:prstGeom>
          <a:noFill/>
        </p:spPr>
        <p:txBody>
          <a:bodyPr wrap="square" rtlCol="0">
            <a:spAutoFit/>
          </a:bodyPr>
          <a:lstStyle/>
          <a:p>
            <a:r>
              <a:rPr lang="en-US" sz="800" dirty="0" smtClean="0"/>
              <a:t>(n=113)</a:t>
            </a:r>
            <a:endParaRPr lang="en-US" sz="800" dirty="0"/>
          </a:p>
        </p:txBody>
      </p:sp>
      <p:sp>
        <p:nvSpPr>
          <p:cNvPr id="8" name="TextBox 7"/>
          <p:cNvSpPr txBox="1"/>
          <p:nvPr/>
        </p:nvSpPr>
        <p:spPr>
          <a:xfrm>
            <a:off x="4421187" y="5105400"/>
            <a:ext cx="685800" cy="215444"/>
          </a:xfrm>
          <a:prstGeom prst="rect">
            <a:avLst/>
          </a:prstGeom>
          <a:noFill/>
        </p:spPr>
        <p:txBody>
          <a:bodyPr wrap="square" rtlCol="0">
            <a:spAutoFit/>
          </a:bodyPr>
          <a:lstStyle/>
          <a:p>
            <a:r>
              <a:rPr lang="en-US" sz="800" dirty="0" smtClean="0"/>
              <a:t>(n=39)</a:t>
            </a:r>
            <a:endParaRPr lang="en-US" sz="800" dirty="0"/>
          </a:p>
        </p:txBody>
      </p:sp>
      <p:sp>
        <p:nvSpPr>
          <p:cNvPr id="9" name="TextBox 8"/>
          <p:cNvSpPr txBox="1"/>
          <p:nvPr/>
        </p:nvSpPr>
        <p:spPr>
          <a:xfrm>
            <a:off x="6918324" y="5326738"/>
            <a:ext cx="685800" cy="215444"/>
          </a:xfrm>
          <a:prstGeom prst="rect">
            <a:avLst/>
          </a:prstGeom>
          <a:noFill/>
        </p:spPr>
        <p:txBody>
          <a:bodyPr wrap="square" rtlCol="0">
            <a:spAutoFit/>
          </a:bodyPr>
          <a:lstStyle/>
          <a:p>
            <a:r>
              <a:rPr lang="en-US" sz="800" dirty="0" smtClean="0"/>
              <a:t>(n=43)</a:t>
            </a:r>
            <a:endParaRPr lang="en-US" sz="800" dirty="0"/>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504095683"/>
              </p:ext>
            </p:extLst>
          </p:nvPr>
        </p:nvGraphicFramePr>
        <p:xfrm>
          <a:off x="1940226" y="1708570"/>
          <a:ext cx="2800350" cy="4157839"/>
        </p:xfrm>
        <a:graphic>
          <a:graphicData uri="http://schemas.openxmlformats.org/drawingml/2006/table">
            <a:tbl>
              <a:tblPr/>
              <a:tblGrid>
                <a:gridCol w="2800350"/>
              </a:tblGrid>
              <a:tr h="442216">
                <a:tc>
                  <a:txBody>
                    <a:bodyPr/>
                    <a:lstStyle/>
                    <a:p>
                      <a:pPr algn="r" fontAlgn="b"/>
                      <a:r>
                        <a:rPr lang="en-US" sz="1100" b="1" i="0" u="none" strike="noStrike" kern="120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n=474)</a:t>
                      </a:r>
                    </a:p>
                    <a:p>
                      <a:pPr algn="r" fontAlgn="b"/>
                      <a:r>
                        <a:rPr lang="en-US" sz="800" b="0" i="0" u="none" strike="noStrike" dirty="0" smtClean="0">
                          <a:solidFill>
                            <a:schemeClr val="tx2"/>
                          </a:solidFill>
                          <a:latin typeface="Arial Narrow" pitchFamily="34" charset="0"/>
                        </a:rPr>
                        <a:t>(n=555)</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576">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Other</a:t>
                      </a:r>
                      <a:r>
                        <a:rPr lang="en-US" sz="1200" b="1" i="0" u="none" strike="noStrike" kern="1200" baseline="0" dirty="0" smtClean="0">
                          <a:solidFill>
                            <a:schemeClr val="tx1"/>
                          </a:solidFill>
                          <a:latin typeface="+mn-lt"/>
                          <a:ea typeface="+mn-ea"/>
                          <a:cs typeface="+mn-cs"/>
                        </a:rPr>
                        <a:t> </a:t>
                      </a:r>
                      <a:r>
                        <a:rPr lang="en-US" sz="1100" b="1" i="0" u="none" strike="noStrike" kern="1200" baseline="0" dirty="0" smtClean="0">
                          <a:solidFill>
                            <a:schemeClr val="tx1"/>
                          </a:solidFill>
                          <a:latin typeface="+mn-lt"/>
                          <a:ea typeface="+mn-ea"/>
                          <a:cs typeface="+mn-cs"/>
                        </a:rPr>
                        <a:t>family</a:t>
                      </a:r>
                      <a:r>
                        <a:rPr lang="en-US" sz="1200" b="1" i="0" u="none" strike="noStrike" kern="1200" baseline="0" dirty="0" smtClean="0">
                          <a:solidFill>
                            <a:schemeClr val="tx1"/>
                          </a:solidFill>
                          <a:latin typeface="+mn-lt"/>
                          <a:ea typeface="+mn-ea"/>
                          <a:cs typeface="+mn-cs"/>
                        </a:rPr>
                        <a:t> member</a:t>
                      </a:r>
                      <a:endParaRPr lang="en-US" sz="1200" b="1" i="0" u="none" strike="noStrike" kern="120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latin typeface="Arial Narrow" pitchFamily="34" charset="0"/>
                        </a:rPr>
                        <a:t> </a:t>
                      </a:r>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n=292)</a:t>
                      </a:r>
                    </a:p>
                    <a:p>
                      <a:pPr algn="r" fontAlgn="b"/>
                      <a:r>
                        <a:rPr lang="en-US" sz="800" b="0" i="0" u="none" strike="noStrike" dirty="0" smtClean="0">
                          <a:solidFill>
                            <a:schemeClr val="tx2"/>
                          </a:solidFill>
                          <a:latin typeface="Arial Narrow" pitchFamily="34" charset="0"/>
                        </a:rPr>
                        <a:t>(n=332)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0934">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Teacher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n=225)</a:t>
                      </a:r>
                    </a:p>
                    <a:p>
                      <a:pPr algn="r" fontAlgn="b"/>
                      <a:r>
                        <a:rPr lang="en-US" sz="800" b="0" i="0" u="none" strike="noStrike" dirty="0" smtClean="0">
                          <a:solidFill>
                            <a:schemeClr val="tx2"/>
                          </a:solidFill>
                          <a:latin typeface="Arial Narrow" pitchFamily="34" charset="0"/>
                        </a:rPr>
                        <a:t>(n=296)</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1638">
                <a:tc>
                  <a:txBody>
                    <a:bodyPr/>
                    <a:lstStyle/>
                    <a:p>
                      <a:pPr marL="0" algn="r" defTabSz="914400" rtl="0" eaLnBrk="1" fontAlgn="b" latinLnBrk="0" hangingPunct="1"/>
                      <a:r>
                        <a:rPr lang="en-US" sz="1100" b="1" i="0" u="none" strike="noStrike" kern="1200" dirty="0" smtClean="0">
                          <a:solidFill>
                            <a:schemeClr val="tx1"/>
                          </a:solidFill>
                          <a:latin typeface="+mn-lt"/>
                          <a:ea typeface="+mn-ea"/>
                          <a:cs typeface="+mn-cs"/>
                        </a:rPr>
                        <a:t>Friend/Acquaintance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n=219)</a:t>
                      </a:r>
                    </a:p>
                    <a:p>
                      <a:pPr algn="r" fontAlgn="b"/>
                      <a:r>
                        <a:rPr lang="en-US" sz="800" b="0" i="0" u="none" strike="noStrike" dirty="0" smtClean="0">
                          <a:solidFill>
                            <a:schemeClr val="tx2"/>
                          </a:solidFill>
                          <a:latin typeface="Arial Narrow" pitchFamily="34" charset="0"/>
                        </a:rPr>
                        <a:t>(n=236)</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0230">
                <a:tc>
                  <a:txBody>
                    <a:bodyPr/>
                    <a:lstStyle/>
                    <a:p>
                      <a:pPr algn="r" fontAlgn="b"/>
                      <a:r>
                        <a:rPr lang="en-US" sz="1100" b="1" i="0" u="none" strike="noStrike" kern="1200" dirty="0" smtClean="0">
                          <a:solidFill>
                            <a:schemeClr val="tx1"/>
                          </a:solidFill>
                          <a:latin typeface="+mn-lt"/>
                          <a:ea typeface="+mn-ea"/>
                          <a:cs typeface="+mn-cs"/>
                        </a:rPr>
                        <a:t>Other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72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(n=73)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(n=11)</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9" name="Pentagon 68"/>
          <p:cNvSpPr/>
          <p:nvPr/>
        </p:nvSpPr>
        <p:spPr>
          <a:xfrm>
            <a:off x="4767480" y="1898027"/>
            <a:ext cx="1362075" cy="59876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Inspiration for Pursuing Engineering </a:t>
            </a:r>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nvSpPr>
        <p:spPr bwMode="auto">
          <a:xfrm>
            <a:off x="323384" y="6110598"/>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Thinking back to before you began your current undergraduate program, would you say there was a particular individual(s) or role model(s) who inspired you to study engineering specifically? 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(n=2501); 2014 (n=2046) Q33C.  What was your relation to this person(s)?  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a:t>
            </a:r>
            <a:r>
              <a:rPr lang="en-US" sz="800" dirty="0" smtClean="0">
                <a:solidFill>
                  <a:schemeClr val="tx1"/>
                </a:solidFill>
                <a:latin typeface="+mj-lt"/>
              </a:rPr>
              <a:t>were inspired by someone to pursue engineering. 2013 n=1095. Q33D.  Please indicate the gender of each individual you selected.</a:t>
            </a:r>
            <a:r>
              <a:rPr lang="en-US" sz="800" dirty="0" smtClean="0">
                <a:solidFill>
                  <a:srgbClr val="1F497D"/>
                </a:solidFill>
                <a:latin typeface="Calibri"/>
              </a:rPr>
              <a:t> Base:  Respondents who were inspired by someone to pursue engineering. 2014 (n=929)</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Just under half of students </a:t>
            </a:r>
            <a:r>
              <a:rPr lang="en-US" sz="1400" b="0" dirty="0" smtClean="0">
                <a:solidFill>
                  <a:schemeClr val="tx1"/>
                </a:solidFill>
                <a:latin typeface="+mj-lt"/>
              </a:rPr>
              <a:t>feel </a:t>
            </a:r>
            <a:r>
              <a:rPr lang="en-US" sz="1400" b="0" dirty="0">
                <a:solidFill>
                  <a:schemeClr val="tx1"/>
                </a:solidFill>
                <a:latin typeface="+mj-lt"/>
              </a:rPr>
              <a:t>a particular individual inspired them to enter engineering specifically.   </a:t>
            </a:r>
            <a:endParaRPr lang="en-US" sz="1400" b="0" dirty="0" smtClean="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a:t>
            </a:r>
            <a:r>
              <a:rPr lang="en-US" sz="1400" b="0" dirty="0">
                <a:solidFill>
                  <a:schemeClr val="tx1"/>
                </a:solidFill>
                <a:latin typeface="+mj-lt"/>
              </a:rPr>
              <a:t>those who </a:t>
            </a:r>
            <a:r>
              <a:rPr lang="en-US" sz="1400" b="0" dirty="0" smtClean="0">
                <a:solidFill>
                  <a:schemeClr val="tx1"/>
                </a:solidFill>
                <a:latin typeface="+mj-lt"/>
              </a:rPr>
              <a:t>felt inspired</a:t>
            </a:r>
            <a:r>
              <a:rPr lang="en-US" sz="1400" b="0" dirty="0">
                <a:solidFill>
                  <a:schemeClr val="tx1"/>
                </a:solidFill>
                <a:latin typeface="+mj-lt"/>
              </a:rPr>
              <a:t>, half cite a parent as that individual who motivated them while three in ten mention another family </a:t>
            </a:r>
            <a:r>
              <a:rPr lang="en-US" sz="1400" b="0" dirty="0" smtClean="0">
                <a:solidFill>
                  <a:schemeClr val="tx1"/>
                </a:solidFill>
                <a:latin typeface="+mj-lt"/>
              </a:rPr>
              <a:t>member, one quarter cite a teacher and slightly fewer a </a:t>
            </a:r>
            <a:r>
              <a:rPr lang="en-US" sz="1400" b="0" dirty="0">
                <a:solidFill>
                  <a:schemeClr val="tx1"/>
                </a:solidFill>
                <a:latin typeface="+mj-lt"/>
              </a:rPr>
              <a:t>friend/ acquaintance.  </a:t>
            </a:r>
            <a:endParaRPr lang="en-US" sz="1400" b="0" dirty="0" smtClean="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In </a:t>
            </a:r>
            <a:r>
              <a:rPr lang="en-US" sz="1400" b="0" dirty="0">
                <a:solidFill>
                  <a:schemeClr val="tx1"/>
                </a:solidFill>
                <a:latin typeface="+mj-lt"/>
              </a:rPr>
              <a:t>terms of gender, the vast majority indicate that it was a male who inspired them. </a:t>
            </a:r>
          </a:p>
        </p:txBody>
      </p:sp>
      <p:graphicFrame>
        <p:nvGraphicFramePr>
          <p:cNvPr id="64" name="Object 7"/>
          <p:cNvGraphicFramePr>
            <a:graphicFrameLocks noGrp="1" noChangeAspect="1"/>
          </p:cNvGraphicFramePr>
          <p:nvPr>
            <p:ph sz="half" idx="4294967295"/>
            <p:extLst>
              <p:ext uri="{D42A27DB-BD31-4B8C-83A1-F6EECF244321}">
                <p14:modId xmlns:p14="http://schemas.microsoft.com/office/powerpoint/2010/main" val="4265856435"/>
              </p:ext>
            </p:extLst>
          </p:nvPr>
        </p:nvGraphicFramePr>
        <p:xfrm>
          <a:off x="6364498" y="1590847"/>
          <a:ext cx="2251075"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34" name="Pentagon 33"/>
          <p:cNvSpPr/>
          <p:nvPr/>
        </p:nvSpPr>
        <p:spPr>
          <a:xfrm>
            <a:off x="4777005" y="2724564"/>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Pentagon 35"/>
          <p:cNvSpPr/>
          <p:nvPr/>
        </p:nvSpPr>
        <p:spPr>
          <a:xfrm>
            <a:off x="4777005" y="3563178"/>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Pentagon 36"/>
          <p:cNvSpPr/>
          <p:nvPr/>
        </p:nvSpPr>
        <p:spPr>
          <a:xfrm>
            <a:off x="4777419" y="44005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Pentagon 37"/>
          <p:cNvSpPr/>
          <p:nvPr/>
        </p:nvSpPr>
        <p:spPr>
          <a:xfrm>
            <a:off x="4767894" y="52387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 Box 4"/>
          <p:cNvSpPr txBox="1">
            <a:spLocks noChangeArrowheads="1"/>
          </p:cNvSpPr>
          <p:nvPr/>
        </p:nvSpPr>
        <p:spPr bwMode="auto">
          <a:xfrm>
            <a:off x="4144496" y="5866410"/>
            <a:ext cx="1876302"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&lt;5% </a:t>
            </a:r>
            <a:r>
              <a:rPr lang="en-CA" sz="800" i="1" dirty="0">
                <a:solidFill>
                  <a:schemeClr val="tx1"/>
                </a:solidFill>
                <a:latin typeface="+mj-lt"/>
              </a:rPr>
              <a:t>are not shown</a:t>
            </a:r>
          </a:p>
        </p:txBody>
      </p:sp>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1286572790"/>
              </p:ext>
            </p:extLst>
          </p:nvPr>
        </p:nvGraphicFramePr>
        <p:xfrm>
          <a:off x="4767480" y="1345937"/>
          <a:ext cx="1690056" cy="4869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7"/>
          <p:cNvGraphicFramePr>
            <a:graphicFrameLocks noGrp="1" noChangeAspect="1"/>
          </p:cNvGraphicFramePr>
          <p:nvPr>
            <p:ph sz="half" idx="4294967295"/>
            <p:extLst>
              <p:ext uri="{D42A27DB-BD31-4B8C-83A1-F6EECF244321}">
                <p14:modId xmlns:p14="http://schemas.microsoft.com/office/powerpoint/2010/main" val="1965130943"/>
              </p:ext>
            </p:extLst>
          </p:nvPr>
        </p:nvGraphicFramePr>
        <p:xfrm>
          <a:off x="323384" y="1569377"/>
          <a:ext cx="4080833" cy="4643083"/>
        </p:xfrm>
        <a:graphic>
          <a:graphicData uri="http://schemas.openxmlformats.org/drawingml/2006/chart">
            <c:chart xmlns:c="http://schemas.openxmlformats.org/drawingml/2006/chart" xmlns:r="http://schemas.openxmlformats.org/officeDocument/2006/relationships" r:id="rId4"/>
          </a:graphicData>
        </a:graphic>
      </p:graphicFrame>
      <p:sp>
        <p:nvSpPr>
          <p:cNvPr id="18" name="Pentagon 17"/>
          <p:cNvSpPr/>
          <p:nvPr/>
        </p:nvSpPr>
        <p:spPr>
          <a:xfrm>
            <a:off x="324802" y="2073583"/>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nvSpPr>
        <p:spPr>
          <a:xfrm>
            <a:off x="829627" y="2277470"/>
            <a:ext cx="1590675" cy="307777"/>
          </a:xfrm>
          <a:prstGeom prst="rect">
            <a:avLst/>
          </a:prstGeom>
          <a:noFill/>
        </p:spPr>
        <p:txBody>
          <a:bodyPr wrap="square" rtlCol="0">
            <a:spAutoFit/>
          </a:bodyPr>
          <a:lstStyle/>
          <a:p>
            <a:r>
              <a:rPr lang="en-US" sz="1400" dirty="0" smtClean="0">
                <a:solidFill>
                  <a:schemeClr val="tx1"/>
                </a:solidFill>
                <a:latin typeface="+mn-lt"/>
              </a:rPr>
              <a:t>Yes %</a:t>
            </a:r>
            <a:endParaRPr lang="en-US" sz="1400" dirty="0">
              <a:solidFill>
                <a:schemeClr val="tx1"/>
              </a:solidFill>
              <a:latin typeface="+mn-lt"/>
            </a:endParaRPr>
          </a:p>
        </p:txBody>
      </p:sp>
      <p:graphicFrame>
        <p:nvGraphicFramePr>
          <p:cNvPr id="20" name="Chart 19"/>
          <p:cNvGraphicFramePr/>
          <p:nvPr>
            <p:extLst>
              <p:ext uri="{D42A27DB-BD31-4B8C-83A1-F6EECF244321}">
                <p14:modId xmlns:p14="http://schemas.microsoft.com/office/powerpoint/2010/main" val="1567519659"/>
              </p:ext>
            </p:extLst>
          </p:nvPr>
        </p:nvGraphicFramePr>
        <p:xfrm>
          <a:off x="390524" y="2443956"/>
          <a:ext cx="2683382" cy="2741958"/>
        </p:xfrm>
        <a:graphic>
          <a:graphicData uri="http://schemas.openxmlformats.org/drawingml/2006/chart">
            <c:chart xmlns:c="http://schemas.openxmlformats.org/drawingml/2006/chart" xmlns:r="http://schemas.openxmlformats.org/officeDocument/2006/relationships" r:id="rId5"/>
          </a:graphicData>
        </a:graphic>
      </p:graphicFrame>
      <p:sp>
        <p:nvSpPr>
          <p:cNvPr id="22" name="Isosceles Triangle 21"/>
          <p:cNvSpPr/>
          <p:nvPr/>
        </p:nvSpPr>
        <p:spPr>
          <a:xfrm rot="10800000">
            <a:off x="1548871" y="327570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extLst>
      <p:ext uri="{BB962C8B-B14F-4D97-AF65-F5344CB8AC3E}">
        <p14:creationId xmlns:p14="http://schemas.microsoft.com/office/powerpoint/2010/main" val="299553390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753532722"/>
              </p:ext>
            </p:extLst>
          </p:nvPr>
        </p:nvGraphicFramePr>
        <p:xfrm>
          <a:off x="5654675" y="1629240"/>
          <a:ext cx="3848100" cy="4527395"/>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Permanent Residency</a:t>
            </a:r>
          </a:p>
        </p:txBody>
      </p:sp>
      <p:graphicFrame>
        <p:nvGraphicFramePr>
          <p:cNvPr id="56" name="Object 26"/>
          <p:cNvGraphicFramePr>
            <a:graphicFrameLocks noGrp="1" noChangeAspect="1"/>
          </p:cNvGraphicFramePr>
          <p:nvPr>
            <p:ph idx="1"/>
            <p:extLst>
              <p:ext uri="{D42A27DB-BD31-4B8C-83A1-F6EECF244321}">
                <p14:modId xmlns:p14="http://schemas.microsoft.com/office/powerpoint/2010/main" val="100686005"/>
              </p:ext>
            </p:extLst>
          </p:nvPr>
        </p:nvGraphicFramePr>
        <p:xfrm>
          <a:off x="290938" y="1774592"/>
          <a:ext cx="5062111" cy="3483208"/>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52</a:t>
            </a:fld>
            <a:endParaRPr lang="en-US" dirty="0"/>
          </a:p>
        </p:txBody>
      </p:sp>
      <p:sp>
        <p:nvSpPr>
          <p:cNvPr id="28680" name="Text Box 4"/>
          <p:cNvSpPr txBox="1">
            <a:spLocks noChangeArrowheads="1"/>
          </p:cNvSpPr>
          <p:nvPr/>
        </p:nvSpPr>
        <p:spPr bwMode="auto">
          <a:xfrm>
            <a:off x="5982668" y="5855939"/>
            <a:ext cx="2925762" cy="214313"/>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&lt;2% are not shown</a:t>
            </a:r>
          </a:p>
        </p:txBody>
      </p:sp>
      <p:sp>
        <p:nvSpPr>
          <p:cNvPr id="28681" name="Text Box 5"/>
          <p:cNvSpPr txBox="1">
            <a:spLocks noChangeArrowheads="1"/>
          </p:cNvSpPr>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For statistical purposes, we would like to know the location of your permanent residence. Please select the statement that most appropriately describes your current residency status: ?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 respondents</a:t>
            </a:r>
            <a:r>
              <a:rPr lang="en-US" sz="800" dirty="0">
                <a:solidFill>
                  <a:schemeClr val="tx1"/>
                </a:solidFill>
                <a:latin typeface="+mj-lt"/>
              </a:rPr>
              <a:t>, </a:t>
            </a:r>
            <a:r>
              <a:rPr lang="en-US" sz="800" dirty="0" smtClean="0">
                <a:solidFill>
                  <a:schemeClr val="tx1"/>
                </a:solidFill>
                <a:latin typeface="+mj-lt"/>
              </a:rPr>
              <a:t>2013 n=2501; 2014 (n=2046)</a:t>
            </a:r>
            <a:br>
              <a:rPr lang="en-US" sz="800" dirty="0" smtClean="0">
                <a:solidFill>
                  <a:schemeClr val="tx1"/>
                </a:solidFill>
                <a:latin typeface="+mj-lt"/>
              </a:rPr>
            </a:br>
            <a:r>
              <a:rPr lang="en-US" sz="800" dirty="0" smtClean="0">
                <a:solidFill>
                  <a:schemeClr val="tx1"/>
                </a:solidFill>
                <a:latin typeface="+mj-lt"/>
              </a:rPr>
              <a:t>Q35</a:t>
            </a:r>
            <a:r>
              <a:rPr lang="en-US" sz="800" dirty="0">
                <a:solidFill>
                  <a:schemeClr val="tx1"/>
                </a:solidFill>
                <a:latin typeface="+mj-lt"/>
              </a:rPr>
              <a:t>. You indicated that you are attending university in </a:t>
            </a:r>
            <a:r>
              <a:rPr lang="en-US" sz="800" dirty="0" smtClean="0">
                <a:solidFill>
                  <a:schemeClr val="tx1"/>
                </a:solidFill>
                <a:latin typeface="+mj-lt"/>
              </a:rPr>
              <a:t> </a:t>
            </a:r>
            <a:r>
              <a:rPr lang="en-US" sz="800" dirty="0">
                <a:solidFill>
                  <a:schemeClr val="tx1"/>
                </a:solidFill>
                <a:latin typeface="+mj-lt"/>
              </a:rPr>
              <a:t>but are a permanent resident of another province/territory. Please select the province or territory in which you are a permanent resident.   Base: </a:t>
            </a:r>
            <a:r>
              <a:rPr lang="en-US" sz="800" dirty="0" smtClean="0">
                <a:solidFill>
                  <a:schemeClr val="tx1"/>
                </a:solidFill>
                <a:latin typeface="+mj-lt"/>
              </a:rPr>
              <a:t>  Respondents </a:t>
            </a:r>
            <a:r>
              <a:rPr lang="en-US" sz="800" dirty="0">
                <a:solidFill>
                  <a:schemeClr val="tx1"/>
                </a:solidFill>
                <a:latin typeface="+mj-lt"/>
              </a:rPr>
              <a:t>who are not permanent residents of </a:t>
            </a:r>
            <a:r>
              <a:rPr lang="en-US" sz="800" dirty="0" smtClean="0">
                <a:solidFill>
                  <a:schemeClr val="tx1"/>
                </a:solidFill>
                <a:latin typeface="+mj-lt"/>
              </a:rPr>
              <a:t>, 2013 (n=195); 2014 (n=202)</a:t>
            </a:r>
            <a:endParaRPr lang="en-US" sz="800" dirty="0">
              <a:solidFill>
                <a:schemeClr val="tx1"/>
              </a:solidFill>
              <a:latin typeface="+mj-lt"/>
            </a:endParaRPr>
          </a:p>
        </p:txBody>
      </p:sp>
      <p:sp>
        <p:nvSpPr>
          <p:cNvPr id="55" name="Content Placeholder 33"/>
          <p:cNvSpPr txBox="1">
            <a:spLocks/>
          </p:cNvSpPr>
          <p:nvPr/>
        </p:nvSpPr>
        <p:spPr>
          <a:xfrm>
            <a:off x="221629" y="727155"/>
            <a:ext cx="8601076"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Eight in </a:t>
            </a:r>
            <a:r>
              <a:rPr lang="en-US" sz="1400" b="0" dirty="0">
                <a:solidFill>
                  <a:schemeClr val="tx1"/>
                </a:solidFill>
                <a:latin typeface="+mj-lt"/>
              </a:rPr>
              <a:t>ten students are permanent residents of </a:t>
            </a:r>
            <a:r>
              <a:rPr lang="en-US" sz="1400" b="0" dirty="0" smtClean="0">
                <a:solidFill>
                  <a:schemeClr val="tx1"/>
                </a:solidFill>
                <a:latin typeface="+mj-lt"/>
              </a:rPr>
              <a:t>the province they are studying in, while one in ten are a resident of another province/ territory or are an international student.</a:t>
            </a:r>
          </a:p>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Of those who are </a:t>
            </a:r>
            <a:r>
              <a:rPr lang="en-US" sz="1400" b="0" dirty="0" smtClean="0">
                <a:solidFill>
                  <a:schemeClr val="tx1"/>
                </a:solidFill>
                <a:latin typeface="+mj-lt"/>
              </a:rPr>
              <a:t>a </a:t>
            </a:r>
            <a:r>
              <a:rPr lang="en-US" sz="1400" b="0" dirty="0">
                <a:solidFill>
                  <a:schemeClr val="tx1"/>
                </a:solidFill>
                <a:latin typeface="+mj-lt"/>
              </a:rPr>
              <a:t>permanent resident of another province, </a:t>
            </a:r>
            <a:r>
              <a:rPr lang="en-US" sz="1400" b="0" dirty="0" smtClean="0">
                <a:solidFill>
                  <a:schemeClr val="tx1"/>
                </a:solidFill>
                <a:latin typeface="+mj-lt"/>
              </a:rPr>
              <a:t>around half are </a:t>
            </a:r>
            <a:r>
              <a:rPr lang="en-US" sz="1400" b="0" dirty="0">
                <a:solidFill>
                  <a:schemeClr val="tx1"/>
                </a:solidFill>
                <a:latin typeface="+mj-lt"/>
              </a:rPr>
              <a:t>from Western Canada-  Alberta </a:t>
            </a:r>
            <a:r>
              <a:rPr lang="en-US" sz="1400" b="0" dirty="0" smtClean="0">
                <a:solidFill>
                  <a:schemeClr val="tx1"/>
                </a:solidFill>
                <a:latin typeface="+mj-lt"/>
              </a:rPr>
              <a:t>(33%) </a:t>
            </a:r>
            <a:r>
              <a:rPr lang="en-US" sz="1400" b="0" dirty="0">
                <a:solidFill>
                  <a:schemeClr val="tx1"/>
                </a:solidFill>
                <a:latin typeface="+mj-lt"/>
              </a:rPr>
              <a:t>or British Columbia </a:t>
            </a:r>
            <a:r>
              <a:rPr lang="en-US" sz="1400" b="0" dirty="0" smtClean="0">
                <a:solidFill>
                  <a:schemeClr val="tx1"/>
                </a:solidFill>
                <a:latin typeface="+mj-lt"/>
              </a:rPr>
              <a:t>(16%).   Compared to 2013, students attending school in another province/territory are less likely to be from BC and more likely to be from Nova Scotia</a:t>
            </a:r>
            <a:endParaRPr lang="en-US" sz="1400" b="0" dirty="0">
              <a:solidFill>
                <a:schemeClr val="tx1"/>
              </a:solidFill>
              <a:latin typeface="+mj-lt"/>
            </a:endParaRPr>
          </a:p>
        </p:txBody>
      </p:sp>
      <p:sp>
        <p:nvSpPr>
          <p:cNvPr id="59" name="Rectangle 58"/>
          <p:cNvSpPr/>
          <p:nvPr/>
        </p:nvSpPr>
        <p:spPr>
          <a:xfrm>
            <a:off x="2053682" y="2682332"/>
            <a:ext cx="154454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flipV="1">
            <a:off x="2952053" y="2675697"/>
            <a:ext cx="2601022" cy="58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163802" y="2420976"/>
            <a:ext cx="2865864" cy="276999"/>
          </a:xfrm>
          <a:prstGeom prst="rect">
            <a:avLst/>
          </a:prstGeom>
          <a:noFill/>
        </p:spPr>
        <p:txBody>
          <a:bodyPr wrap="square" rtlCol="0">
            <a:spAutoFit/>
          </a:bodyPr>
          <a:lstStyle/>
          <a:p>
            <a:pPr algn="r"/>
            <a:r>
              <a:rPr lang="en-US" sz="1200" i="1" dirty="0" smtClean="0">
                <a:latin typeface="+mn-lt"/>
              </a:rPr>
              <a:t>Resident of Another Province/Territory:</a:t>
            </a:r>
            <a:endParaRPr lang="en-US" sz="1200" i="1" dirty="0">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3649382766"/>
              </p:ext>
            </p:extLst>
          </p:nvPr>
        </p:nvGraphicFramePr>
        <p:xfrm>
          <a:off x="523875" y="4883150"/>
          <a:ext cx="4543425" cy="901065"/>
        </p:xfrm>
        <a:graphic>
          <a:graphicData uri="http://schemas.openxmlformats.org/drawingml/2006/table">
            <a:tbl>
              <a:tblPr/>
              <a:tblGrid>
                <a:gridCol w="1343025"/>
                <a:gridCol w="1828800"/>
                <a:gridCol w="1371600"/>
              </a:tblGrid>
              <a:tr h="596062">
                <a:tc>
                  <a:txBody>
                    <a:bodyPr/>
                    <a:lstStyle/>
                    <a:p>
                      <a:pPr algn="ctr" fontAlgn="ctr"/>
                      <a:r>
                        <a:rPr lang="en-US" sz="1000" b="1" i="0" u="none" strike="noStrike" kern="1200" dirty="0" smtClean="0">
                          <a:solidFill>
                            <a:schemeClr val="tx1"/>
                          </a:solidFill>
                          <a:latin typeface="+mn-lt"/>
                          <a:ea typeface="+mn-ea"/>
                          <a:cs typeface="+mn-cs"/>
                        </a:rPr>
                        <a:t>I am a permanent resident of [Province]</a:t>
                      </a:r>
                    </a:p>
                    <a:p>
                      <a:pPr algn="l" fontAlgn="ctr"/>
                      <a:r>
                        <a:rPr lang="en-US" sz="800" b="0" i="0" u="none" strike="noStrike" kern="1200" dirty="0" smtClean="0">
                          <a:solidFill>
                            <a:schemeClr val="tx2"/>
                          </a:solidFill>
                          <a:latin typeface="Arial Narrow" pitchFamily="34" charset="0"/>
                          <a:ea typeface="+mn-ea"/>
                          <a:cs typeface="+mn-cs"/>
                        </a:rPr>
                        <a:t>       (n=1675)               (n=2154)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smtClean="0">
                          <a:solidFill>
                            <a:schemeClr val="tx1"/>
                          </a:solidFill>
                          <a:latin typeface="+mn-lt"/>
                          <a:ea typeface="+mn-ea"/>
                          <a:cs typeface="+mn-cs"/>
                        </a:rPr>
                        <a:t>I am attending an [Province] university but I am a permanent resident of another province/territory</a:t>
                      </a:r>
                      <a:endParaRPr lang="en-US" sz="1050" b="1" i="0" u="none" strike="noStrike"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(n=202)                (n=195)</a:t>
                      </a:r>
                      <a:endParaRPr lang="en-US" sz="900" b="0" i="0" u="none" strike="noStrike" kern="1200" dirty="0" smtClean="0">
                        <a:solidFill>
                          <a:schemeClr val="tx2"/>
                        </a:solidFill>
                        <a:latin typeface="Arial Narrow" pitchFamily="34" charset="0"/>
                        <a:ea typeface="+mn-ea"/>
                        <a:cs typeface="+mn-cs"/>
                      </a:endParaRP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kern="1200" dirty="0" smtClean="0">
                          <a:solidFill>
                            <a:schemeClr val="tx1"/>
                          </a:solidFill>
                          <a:latin typeface="+mn-lt"/>
                          <a:ea typeface="+mn-ea"/>
                          <a:cs typeface="+mn-cs"/>
                        </a:rPr>
                        <a:t>I am an international student attending an [Province] university</a:t>
                      </a: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(n=169)                (n=152)</a:t>
                      </a: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220164020"/>
              </p:ext>
            </p:extLst>
          </p:nvPr>
        </p:nvGraphicFramePr>
        <p:xfrm>
          <a:off x="5238750" y="2076453"/>
          <a:ext cx="1600200" cy="3918981"/>
        </p:xfrm>
        <a:graphic>
          <a:graphicData uri="http://schemas.openxmlformats.org/drawingml/2006/table">
            <a:tbl>
              <a:tblPr/>
              <a:tblGrid>
                <a:gridCol w="1600200"/>
              </a:tblGrid>
              <a:tr h="388664">
                <a:tc>
                  <a:txBody>
                    <a:bodyPr/>
                    <a:lstStyle/>
                    <a:p>
                      <a:pPr algn="r" fontAlgn="ctr"/>
                      <a:r>
                        <a:rPr lang="en-US" sz="1000" b="1" i="0" u="none" strike="noStrike" dirty="0" smtClean="0">
                          <a:latin typeface="+mn-lt"/>
                        </a:rPr>
                        <a:t>Alberta</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(n=67)</a:t>
                      </a:r>
                    </a:p>
                    <a:p>
                      <a:pPr algn="r" fontAlgn="ctr"/>
                      <a:r>
                        <a:rPr lang="en-US" sz="700" b="1" i="0" u="none" strike="noStrike" dirty="0" smtClean="0">
                          <a:solidFill>
                            <a:srgbClr val="969696"/>
                          </a:solidFill>
                          <a:latin typeface="Arial Narrow" pitchFamily="34" charset="0"/>
                        </a:rPr>
                        <a:t>(n=57)</a:t>
                      </a:r>
                      <a:endParaRPr lang="en-US" sz="900" b="1" i="0" u="none" strike="noStrike" dirty="0">
                        <a:solidFill>
                          <a:srgbClr val="969696"/>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algn="r" fontAlgn="ctr"/>
                      <a:r>
                        <a:rPr lang="en-US" sz="1000" b="1" i="0" u="none" strike="noStrike" dirty="0">
                          <a:latin typeface="+mn-lt"/>
                        </a:rPr>
                        <a:t>British </a:t>
                      </a:r>
                      <a:r>
                        <a:rPr lang="en-US" sz="1000" b="1" i="0" u="none" strike="noStrike" dirty="0" smtClean="0">
                          <a:latin typeface="+mn-lt"/>
                        </a:rPr>
                        <a:t>Columbia</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(n=33)</a:t>
                      </a:r>
                    </a:p>
                    <a:p>
                      <a:pPr algn="r" fontAlgn="ctr"/>
                      <a:r>
                        <a:rPr lang="en-US" sz="700" b="1" i="0" u="none" strike="noStrike" kern="1200" dirty="0" smtClean="0">
                          <a:solidFill>
                            <a:srgbClr val="969696"/>
                          </a:solidFill>
                          <a:latin typeface="Arial Narrow" pitchFamily="34" charset="0"/>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Ontario</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(n=27)</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(n=26)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Nova Scotia</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(n=25)</a:t>
                      </a:r>
                    </a:p>
                    <a:p>
                      <a:pPr algn="r" fontAlgn="ctr"/>
                      <a:r>
                        <a:rPr lang="en-US" sz="700" b="1" i="0" u="none" strike="noStrike" kern="1200" dirty="0" smtClean="0">
                          <a:solidFill>
                            <a:srgbClr val="969696"/>
                          </a:solidFill>
                          <a:latin typeface="Arial Narrow" pitchFamily="34" charset="0"/>
                          <a:ea typeface="+mn-ea"/>
                          <a:cs typeface="+mn-cs"/>
                        </a:rPr>
                        <a:t>(n=18)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algn="r" fontAlgn="ctr"/>
                      <a:r>
                        <a:rPr lang="en-US" sz="1000" b="1" i="0" u="none" strike="noStrike" dirty="0" smtClean="0">
                          <a:latin typeface="+mn-lt"/>
                        </a:rPr>
                        <a:t>Quebec</a:t>
                      </a:r>
                    </a:p>
                    <a:p>
                      <a:pPr algn="r" fontAlgn="ctr"/>
                      <a:r>
                        <a:rPr lang="en-US" sz="700" b="1" i="0" u="none" strike="noStrike" kern="1200" dirty="0" smtClean="0">
                          <a:solidFill>
                            <a:srgbClr val="969696"/>
                          </a:solidFill>
                          <a:latin typeface="Arial Narrow" pitchFamily="34" charset="0"/>
                          <a:ea typeface="+mn-ea"/>
                          <a:cs typeface="+mn-cs"/>
                        </a:rPr>
                        <a:t>(n=19)</a:t>
                      </a:r>
                    </a:p>
                    <a:p>
                      <a:pPr algn="r" fontAlgn="ctr"/>
                      <a:r>
                        <a:rPr lang="en-US" sz="700" b="1" i="0" u="none" strike="noStrike" kern="1200" dirty="0" smtClean="0">
                          <a:solidFill>
                            <a:srgbClr val="969696"/>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Prince</a:t>
                      </a:r>
                      <a:r>
                        <a:rPr lang="en-US" sz="1000" b="1" i="0" u="none" strike="noStrike" baseline="0" dirty="0" smtClean="0">
                          <a:latin typeface="+mn-lt"/>
                        </a:rPr>
                        <a:t> Edward Island</a:t>
                      </a:r>
                      <a:r>
                        <a:rPr lang="en-US" sz="1000" b="1" i="0" u="none" strike="noStrike" dirty="0" smtClean="0">
                          <a:latin typeface="+mn-lt"/>
                        </a:rPr>
                        <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(n=8)</a:t>
                      </a:r>
                    </a:p>
                    <a:p>
                      <a:pPr algn="r" fontAlgn="ctr"/>
                      <a:r>
                        <a:rPr lang="en-US" sz="700" b="1" i="0" u="none" strike="noStrike" kern="1200" dirty="0" smtClean="0">
                          <a:solidFill>
                            <a:srgbClr val="969696"/>
                          </a:solidFill>
                          <a:latin typeface="Arial Narrow" pitchFamily="34" charset="0"/>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Manitoba</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(n=8)</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New</a:t>
                      </a:r>
                      <a:r>
                        <a:rPr lang="en-US" sz="1000" b="1" i="0" u="none" strike="noStrike" baseline="0" dirty="0" smtClean="0">
                          <a:latin typeface="+mn-lt"/>
                        </a:rPr>
                        <a:t> Brunswick</a:t>
                      </a:r>
                    </a:p>
                    <a:p>
                      <a:pPr marL="0" algn="r" defTabSz="914400" rtl="0" eaLnBrk="1" fontAlgn="ctr" latinLnBrk="0" hangingPunct="1"/>
                      <a:r>
                        <a:rPr lang="en-US" sz="1000" b="1" i="0" u="none" strike="noStrike" dirty="0" smtClean="0">
                          <a:latin typeface="+mn-lt"/>
                        </a:rPr>
                        <a:t> </a:t>
                      </a:r>
                      <a:r>
                        <a:rPr lang="en-US" sz="700" b="1" i="0" u="none" strike="noStrike" kern="1200" dirty="0" smtClean="0">
                          <a:solidFill>
                            <a:srgbClr val="969696"/>
                          </a:solidFill>
                          <a:latin typeface="Arial Narrow" pitchFamily="34" charset="0"/>
                          <a:ea typeface="+mn-ea"/>
                          <a:cs typeface="+mn-cs"/>
                        </a:rPr>
                        <a:t>(n=5)</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smtClean="0">
                          <a:latin typeface="+mn-lt"/>
                        </a:rPr>
                        <a:t>Saskatchewan</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(n=4)</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en-US" sz="1000" b="1" i="0" u="none" strike="noStrike" dirty="0">
                          <a:latin typeface="+mn-lt"/>
                        </a:rPr>
                        <a:t>Newfoundland/ </a:t>
                      </a:r>
                      <a:r>
                        <a:rPr lang="en-US" sz="1000" b="1" i="0" u="none" strike="noStrike" dirty="0" smtClean="0">
                          <a:latin typeface="+mn-lt"/>
                        </a:rPr>
                        <a:t>Labrador</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(n=4)</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Isosceles Triangle 13"/>
          <p:cNvSpPr/>
          <p:nvPr/>
        </p:nvSpPr>
        <p:spPr>
          <a:xfrm rot="10800000">
            <a:off x="7597246" y="24928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5" name="Isosceles Triangle 14"/>
          <p:cNvSpPr/>
          <p:nvPr/>
        </p:nvSpPr>
        <p:spPr>
          <a:xfrm rot="10800000" flipV="1">
            <a:off x="7513798" y="32536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extLst>
              <p:ext uri="{D42A27DB-BD31-4B8C-83A1-F6EECF244321}">
                <p14:modId xmlns:p14="http://schemas.microsoft.com/office/powerpoint/2010/main" val="1621802514"/>
              </p:ext>
            </p:extLst>
          </p:nvPr>
        </p:nvGraphicFramePr>
        <p:xfrm>
          <a:off x="1906684" y="1513657"/>
          <a:ext cx="7639050" cy="4699542"/>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21"/>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Disciplines </a:t>
            </a:r>
          </a:p>
        </p:txBody>
      </p:sp>
      <p:sp>
        <p:nvSpPr>
          <p:cNvPr id="297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5DEC4A3A-46B0-4309-8933-7D5160487096}" type="slidenum">
              <a:rPr lang="en-US"/>
              <a:pPr/>
              <a:t>53</a:t>
            </a:fld>
            <a:endParaRPr lang="en-US" dirty="0"/>
          </a:p>
        </p:txBody>
      </p:sp>
      <p:sp>
        <p:nvSpPr>
          <p:cNvPr id="29713" name="Text Box 22"/>
          <p:cNvSpPr txBox="1">
            <a:spLocks noChangeArrowheads="1"/>
          </p:cNvSpPr>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Please indicate the engineering discipline in which you are currently studying by selecting one of the following options.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a:t>
            </a:r>
            <a:r>
              <a:rPr lang="en-US" sz="800" dirty="0" smtClean="0">
                <a:solidFill>
                  <a:schemeClr val="tx1"/>
                </a:solidFill>
                <a:latin typeface="+mj-lt"/>
              </a:rPr>
              <a:t>espondents</a:t>
            </a:r>
            <a:r>
              <a:rPr lang="en-US" sz="800" dirty="0">
                <a:solidFill>
                  <a:schemeClr val="tx1"/>
                </a:solidFill>
                <a:latin typeface="+mj-lt"/>
              </a:rPr>
              <a:t>, </a:t>
            </a:r>
            <a:r>
              <a:rPr lang="en-US" sz="800" dirty="0" smtClean="0">
                <a:solidFill>
                  <a:schemeClr val="tx1"/>
                </a:solidFill>
                <a:latin typeface="+mj-lt"/>
              </a:rPr>
              <a:t>2013 n=2501; 2014 (n=2046)</a:t>
            </a:r>
            <a:endParaRPr lang="en-US" sz="800" dirty="0">
              <a:solidFill>
                <a:schemeClr val="tx1"/>
              </a:solidFill>
              <a:latin typeface="+mj-lt"/>
            </a:endParaRPr>
          </a:p>
        </p:txBody>
      </p:sp>
      <p:sp>
        <p:nvSpPr>
          <p:cNvPr id="29715" name="Text Box 25"/>
          <p:cNvSpPr txBox="1">
            <a:spLocks noChangeArrowheads="1"/>
          </p:cNvSpPr>
          <p:nvPr/>
        </p:nvSpPr>
        <p:spPr bwMode="auto">
          <a:xfrm>
            <a:off x="6124502" y="6184324"/>
            <a:ext cx="2925762" cy="215900"/>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&lt;3% </a:t>
            </a:r>
            <a:r>
              <a:rPr lang="en-CA" sz="800" i="1" dirty="0">
                <a:solidFill>
                  <a:schemeClr val="tx1"/>
                </a:solidFill>
                <a:latin typeface="+mj-lt"/>
              </a:rPr>
              <a:t>are not shown</a:t>
            </a:r>
          </a:p>
        </p:txBody>
      </p:sp>
      <p:sp>
        <p:nvSpPr>
          <p:cNvPr id="35" name="Content Placeholder 33"/>
          <p:cNvSpPr txBox="1">
            <a:spLocks/>
          </p:cNvSpPr>
          <p:nvPr/>
        </p:nvSpPr>
        <p:spPr>
          <a:xfrm>
            <a:off x="352425" y="739272"/>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The most popular disciplines </a:t>
            </a:r>
            <a:r>
              <a:rPr lang="en-US" sz="1400" b="0" dirty="0" smtClean="0">
                <a:solidFill>
                  <a:schemeClr val="tx1"/>
                </a:solidFill>
                <a:latin typeface="+mj-lt"/>
              </a:rPr>
              <a:t>continue to be </a:t>
            </a:r>
            <a:r>
              <a:rPr lang="en-US" sz="1400" b="0" dirty="0">
                <a:solidFill>
                  <a:schemeClr val="tx1"/>
                </a:solidFill>
                <a:latin typeface="+mj-lt"/>
              </a:rPr>
              <a:t>mechanical </a:t>
            </a:r>
            <a:r>
              <a:rPr lang="en-US" sz="1400" b="0" dirty="0" smtClean="0">
                <a:solidFill>
                  <a:schemeClr val="tx1"/>
                </a:solidFill>
                <a:latin typeface="+mj-lt"/>
              </a:rPr>
              <a:t>engineering, civil engineering, electrical engineering and chemical engineering.</a:t>
            </a:r>
            <a:endParaRPr lang="en-US" sz="1400" b="0" dirty="0">
              <a:solidFill>
                <a:schemeClr val="tx1"/>
              </a:solidFill>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3448966109"/>
              </p:ext>
            </p:extLst>
          </p:nvPr>
        </p:nvGraphicFramePr>
        <p:xfrm>
          <a:off x="1577421" y="1645920"/>
          <a:ext cx="2066925" cy="4646353"/>
        </p:xfrm>
        <a:graphic>
          <a:graphicData uri="http://schemas.openxmlformats.org/drawingml/2006/table">
            <a:tbl>
              <a:tblPr/>
              <a:tblGrid>
                <a:gridCol w="2066925"/>
              </a:tblGrid>
              <a:tr h="778873">
                <a:tc>
                  <a:txBody>
                    <a:bodyPr/>
                    <a:lstStyle/>
                    <a:p>
                      <a:pPr algn="r" fontAlgn="b"/>
                      <a:r>
                        <a:rPr lang="en-US" sz="1200" b="1" i="0" u="none" strike="noStrike" dirty="0">
                          <a:latin typeface="+mn-lt"/>
                        </a:rPr>
                        <a:t>Mechanical </a:t>
                      </a:r>
                      <a:r>
                        <a:rPr lang="en-US" sz="1200" b="1" i="0" u="none" strike="noStrike" dirty="0" smtClean="0">
                          <a:latin typeface="+mn-lt"/>
                        </a:rPr>
                        <a:t>Engineering</a:t>
                      </a:r>
                    </a:p>
                    <a:p>
                      <a:pPr algn="r" fontAlgn="b"/>
                      <a:r>
                        <a:rPr lang="en-US" sz="900" b="1" i="0" u="none" strike="noStrike" kern="1200" dirty="0" smtClean="0">
                          <a:solidFill>
                            <a:srgbClr val="969696"/>
                          </a:solidFill>
                          <a:latin typeface="Arial Narrow" pitchFamily="34" charset="0"/>
                          <a:ea typeface="+mn-ea"/>
                          <a:cs typeface="+mn-cs"/>
                        </a:rPr>
                        <a:t>(n=404)</a:t>
                      </a:r>
                    </a:p>
                    <a:p>
                      <a:pPr algn="r" fontAlgn="b"/>
                      <a:r>
                        <a:rPr lang="en-US" sz="900" b="1" i="0" u="none" strike="noStrike" kern="1200" dirty="0" smtClean="0">
                          <a:solidFill>
                            <a:srgbClr val="969696"/>
                          </a:solidFill>
                          <a:latin typeface="Arial Narrow" pitchFamily="34" charset="0"/>
                          <a:ea typeface="+mn-ea"/>
                          <a:cs typeface="+mn-cs"/>
                        </a:rPr>
                        <a:t>(n=557)</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en-US" sz="1200" b="1" i="0" u="none" strike="noStrike" dirty="0">
                          <a:latin typeface="+mn-lt"/>
                        </a:rPr>
                        <a:t>Civil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(n=349)</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(n=445)</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en-US" sz="1200" b="1" i="0" u="none" strike="noStrike" dirty="0">
                          <a:latin typeface="+mn-lt"/>
                        </a:rPr>
                        <a:t>Electrical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(n=277)</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(n=368)</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en-US" sz="1200" b="1" i="0" u="none" strike="noStrike" dirty="0">
                          <a:latin typeface="+mn-lt"/>
                        </a:rPr>
                        <a:t>Chemical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(n=221)</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(n=208)</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en-US" sz="1200" b="1" i="0" u="none" strike="noStrike" dirty="0">
                          <a:latin typeface="+mn-lt"/>
                        </a:rPr>
                        <a:t>Computer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(n=79)</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(n=101)</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en-US" sz="1200" b="1" i="0" u="none" strike="noStrike" dirty="0">
                          <a:latin typeface="+mn-lt"/>
                        </a:rPr>
                        <a:t>Software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(n=89)</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(n=99)</a:t>
                      </a:r>
                    </a:p>
                  </a:txBody>
                  <a:tcPr marL="9525" marR="9525" marT="9525"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nvPr>
        </p:nvSpPr>
        <p:spPr>
          <a:xfrm>
            <a:off x="144463" y="2879764"/>
            <a:ext cx="4416425" cy="1107996"/>
          </a:xfrm>
        </p:spPr>
        <p:txBody>
          <a:bodyPr/>
          <a:lstStyle/>
          <a:p>
            <a:pPr fontAlgn="auto">
              <a:lnSpc>
                <a:spcPct val="100000"/>
              </a:lnSpc>
              <a:spcAft>
                <a:spcPts val="0"/>
              </a:spcAft>
              <a:defRPr/>
            </a:pPr>
            <a:r>
              <a:rPr lang="en-US" sz="2400" dirty="0" smtClean="0">
                <a:solidFill>
                  <a:schemeClr val="accent6"/>
                </a:solidFill>
              </a:rPr>
              <a:t>Impact of Provincial Engineering Association Seminar/ Workshop Attendance</a:t>
            </a:r>
          </a:p>
        </p:txBody>
      </p:sp>
      <p:sp>
        <p:nvSpPr>
          <p:cNvPr id="9523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B292123-3730-4447-925E-23964817212C}" type="slidenum">
              <a:rPr lang="en-US"/>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Workshop/Seminar Attendance </a:t>
            </a:r>
            <a:br>
              <a:rPr lang="en-CA" sz="2400" dirty="0" smtClean="0"/>
            </a:br>
            <a:r>
              <a:rPr lang="en-CA" sz="2400" dirty="0" smtClean="0"/>
              <a:t>&amp; Intention to Pursue Engineering Career</a:t>
            </a:r>
            <a:endParaRPr lang="en-US" sz="2400" dirty="0" smtClean="0"/>
          </a:p>
        </p:txBody>
      </p:sp>
      <p:sp>
        <p:nvSpPr>
          <p:cNvPr id="96259" name="Content Placeholder 6"/>
          <p:cNvSpPr>
            <a:spLocks noGrp="1"/>
          </p:cNvSpPr>
          <p:nvPr>
            <p:ph idx="1"/>
          </p:nvPr>
        </p:nvSpPr>
        <p:spPr bwMode="auto">
          <a:xfrm>
            <a:off x="352424" y="838159"/>
            <a:ext cx="850164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intentions to pursue a career within the Engineering field are the same regardless if a student has attended a workshop/seminar.  </a:t>
            </a:r>
          </a:p>
          <a:p>
            <a:pPr>
              <a:lnSpc>
                <a:spcPct val="100000"/>
              </a:lnSpc>
              <a:spcBef>
                <a:spcPts val="0"/>
              </a:spcBef>
            </a:pPr>
            <a:r>
              <a:rPr lang="en-US" sz="1400" dirty="0" smtClean="0"/>
              <a:t>Compared to 2013, students who have attended are less likely to definitely be likely to pursue a career in engineering and more likely to probably do so.</a:t>
            </a:r>
          </a:p>
        </p:txBody>
      </p:sp>
      <p:sp>
        <p:nvSpPr>
          <p:cNvPr id="9626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42EA3C5F-D7D7-4600-A92A-51AE72AC6B3A}" type="slidenum">
              <a:rPr lang="en-US"/>
              <a:pPr/>
              <a:t>55</a:t>
            </a:fld>
            <a:endParaRPr lang="en-US" dirty="0"/>
          </a:p>
        </p:txBody>
      </p:sp>
      <p:graphicFrame>
        <p:nvGraphicFramePr>
          <p:cNvPr id="1570955" name="Group 139"/>
          <p:cNvGraphicFramePr>
            <a:graphicFrameLocks noGrp="1"/>
          </p:cNvGraphicFramePr>
          <p:nvPr>
            <p:extLst>
              <p:ext uri="{D42A27DB-BD31-4B8C-83A1-F6EECF244321}">
                <p14:modId xmlns:p14="http://schemas.microsoft.com/office/powerpoint/2010/main" val="1769197974"/>
              </p:ext>
            </p:extLst>
          </p:nvPr>
        </p:nvGraphicFramePr>
        <p:xfrm>
          <a:off x="319517" y="1823819"/>
          <a:ext cx="8576453" cy="4272000"/>
        </p:xfrm>
        <a:graphic>
          <a:graphicData uri="http://schemas.openxmlformats.org/drawingml/2006/table">
            <a:tbl>
              <a:tblPr/>
              <a:tblGrid>
                <a:gridCol w="3844109"/>
                <a:gridCol w="1183086"/>
                <a:gridCol w="1183086"/>
                <a:gridCol w="1183086"/>
                <a:gridCol w="1183086"/>
              </a:tblGrid>
              <a:tr h="36473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 PROVINCIAL ENGINEERING ASSOCIATION</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200" b="1" i="0" u="none" strike="noStrike" cap="none" normalizeH="0" baseline="0" dirty="0" smtClean="0">
                          <a:ln>
                            <a:noFill/>
                          </a:ln>
                          <a:solidFill>
                            <a:srgbClr val="339999"/>
                          </a:solidFill>
                          <a:effectLst/>
                          <a:latin typeface="Arial" charset="0"/>
                        </a:rPr>
                        <a:t>HAS NOT ATTENDED A PROVINCIAL ENGINEERING ASSOCIATION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A</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mn-cs"/>
                      </a:endParaRP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B</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n=893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n=907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n=1508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n=1062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70%</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578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948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639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32%A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477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93%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850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847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1425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984</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78</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nvSpPr>
        <p:spPr bwMode="auto">
          <a:xfrm>
            <a:off x="0" y="6170034"/>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8" name="Isosceles Triangle 7"/>
          <p:cNvSpPr/>
          <p:nvPr/>
        </p:nvSpPr>
        <p:spPr>
          <a:xfrm rot="10800000">
            <a:off x="6088626" y="35349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1" name="Isosceles Triangle 10"/>
          <p:cNvSpPr/>
          <p:nvPr/>
        </p:nvSpPr>
        <p:spPr>
          <a:xfrm rot="10800000" flipV="1">
            <a:off x="6099010" y="395487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Workshop/Seminar Attendance</a:t>
            </a:r>
            <a:br>
              <a:rPr lang="en-CA" sz="2400" dirty="0" smtClean="0"/>
            </a:br>
            <a:r>
              <a:rPr lang="en-CA" sz="2400" dirty="0" smtClean="0"/>
              <a:t> &amp; Intention to Apply for Licensure</a:t>
            </a:r>
            <a:endParaRPr lang="en-US" sz="2400" dirty="0" smtClean="0"/>
          </a:p>
        </p:txBody>
      </p:sp>
      <p:sp>
        <p:nvSpPr>
          <p:cNvPr id="97283" name="Content Placeholder 6"/>
          <p:cNvSpPr>
            <a:spLocks noGrp="1"/>
          </p:cNvSpPr>
          <p:nvPr>
            <p:ph idx="1"/>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en-CA" sz="1400" dirty="0" smtClean="0"/>
              <a:t>There is no difference in students’ level of intention to apply for licensure between those who have attended a workshop/ seminar and those who have not.  </a:t>
            </a:r>
            <a:endParaRPr lang="en-CA" sz="1400" dirty="0"/>
          </a:p>
          <a:p>
            <a:pPr>
              <a:lnSpc>
                <a:spcPct val="100000"/>
              </a:lnSpc>
              <a:spcBef>
                <a:spcPts val="0"/>
              </a:spcBef>
            </a:pPr>
            <a:r>
              <a:rPr lang="en-US" sz="1400" dirty="0"/>
              <a:t>Compared to 2013, </a:t>
            </a:r>
            <a:r>
              <a:rPr lang="en-US" sz="1400" dirty="0" smtClean="0"/>
              <a:t>overall likelihood to apply for licensure has declined but more so among students </a:t>
            </a:r>
            <a:r>
              <a:rPr lang="en-US" sz="1400" dirty="0"/>
              <a:t>who have attended </a:t>
            </a:r>
            <a:r>
              <a:rPr lang="en-US" sz="1400" dirty="0" smtClean="0"/>
              <a:t>a seminar.</a:t>
            </a:r>
            <a:endParaRPr lang="en-US" sz="1400" dirty="0"/>
          </a:p>
        </p:txBody>
      </p:sp>
      <p:sp>
        <p:nvSpPr>
          <p:cNvPr id="9728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0FF391C-2842-4AE0-872C-C07E324D6FB4}" type="slidenum">
              <a:rPr lang="en-US"/>
              <a:pPr/>
              <a:t>56</a:t>
            </a:fld>
            <a:endParaRPr lang="en-US" dirty="0"/>
          </a:p>
        </p:txBody>
      </p:sp>
      <p:graphicFrame>
        <p:nvGraphicFramePr>
          <p:cNvPr id="55441" name="Group 145"/>
          <p:cNvGraphicFramePr>
            <a:graphicFrameLocks noGrp="1"/>
          </p:cNvGraphicFramePr>
          <p:nvPr>
            <p:extLst>
              <p:ext uri="{D42A27DB-BD31-4B8C-83A1-F6EECF244321}">
                <p14:modId xmlns:p14="http://schemas.microsoft.com/office/powerpoint/2010/main" val="1698798716"/>
              </p:ext>
            </p:extLst>
          </p:nvPr>
        </p:nvGraphicFramePr>
        <p:xfrm>
          <a:off x="479504" y="1877189"/>
          <a:ext cx="8260737" cy="4331611"/>
        </p:xfrm>
        <a:graphic>
          <a:graphicData uri="http://schemas.openxmlformats.org/drawingml/2006/table">
            <a:tbl>
              <a:tblPr/>
              <a:tblGrid>
                <a:gridCol w="3740149"/>
                <a:gridCol w="1130147"/>
                <a:gridCol w="1130147"/>
                <a:gridCol w="1130147"/>
                <a:gridCol w="1130147"/>
              </a:tblGrid>
              <a:tr h="40700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 PROVINCIAL ENGINEERING ASSOCIATION</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200" b="1" i="0" u="none" strike="noStrike" cap="none" normalizeH="0" baseline="0" dirty="0" smtClean="0">
                          <a:ln>
                            <a:noFill/>
                          </a:ln>
                          <a:solidFill>
                            <a:srgbClr val="339999"/>
                          </a:solidFill>
                          <a:effectLst/>
                          <a:latin typeface="Arial" charset="0"/>
                        </a:rPr>
                        <a:t>HAS NOT ATTENDED A PROVINCIAL ENGINEERING ASSOCIATION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tc>
              </a:tr>
              <a:tr h="29081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n=907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n=1508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n=1062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545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459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779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274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446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DK/Not Sure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78%</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761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733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1225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826</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13%</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177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138</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nvSpPr>
        <p:spPr bwMode="auto">
          <a:xfrm>
            <a:off x="0" y="6242815"/>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
        <p:nvSpPr>
          <p:cNvPr id="7" name="Isosceles Triangle 6"/>
          <p:cNvSpPr/>
          <p:nvPr/>
        </p:nvSpPr>
        <p:spPr>
          <a:xfrm rot="10800000">
            <a:off x="6071321" y="357367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Isosceles Triangle 8"/>
          <p:cNvSpPr/>
          <p:nvPr/>
        </p:nvSpPr>
        <p:spPr>
          <a:xfrm rot="10800000">
            <a:off x="6071321" y="549923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0" name="Isosceles Triangle 9"/>
          <p:cNvSpPr/>
          <p:nvPr/>
        </p:nvSpPr>
        <p:spPr>
          <a:xfrm rot="10800000" flipV="1">
            <a:off x="6071320" y="585976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a:off x="8341061" y="358533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2" name="Isosceles Triangle 11"/>
          <p:cNvSpPr/>
          <p:nvPr/>
        </p:nvSpPr>
        <p:spPr>
          <a:xfrm rot="10800000" flipV="1">
            <a:off x="6071321" y="395581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8349346" y="548538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nvPr>
        </p:nvSpPr>
        <p:spPr>
          <a:xfrm>
            <a:off x="-46037" y="3049042"/>
            <a:ext cx="4779962" cy="769441"/>
          </a:xfrm>
        </p:spPr>
        <p:txBody>
          <a:bodyPr/>
          <a:lstStyle/>
          <a:p>
            <a:pPr fontAlgn="auto">
              <a:lnSpc>
                <a:spcPct val="100000"/>
              </a:lnSpc>
              <a:spcAft>
                <a:spcPts val="0"/>
              </a:spcAft>
              <a:defRPr/>
            </a:pPr>
            <a:r>
              <a:rPr lang="en-US" sz="2500" dirty="0" smtClean="0">
                <a:solidFill>
                  <a:schemeClr val="accent6"/>
                </a:solidFill>
              </a:rPr>
              <a:t>Impact of Knowledge of the </a:t>
            </a:r>
            <a:br>
              <a:rPr lang="en-US" sz="2500" dirty="0" smtClean="0">
                <a:solidFill>
                  <a:schemeClr val="accent6"/>
                </a:solidFill>
              </a:rPr>
            </a:br>
            <a:r>
              <a:rPr lang="en-US" sz="2500" dirty="0" smtClean="0">
                <a:solidFill>
                  <a:schemeClr val="accent6"/>
                </a:solidFill>
              </a:rPr>
              <a:t>Professional Engineers Act </a:t>
            </a:r>
            <a:endParaRPr lang="en-US" sz="3000" dirty="0" smtClean="0">
              <a:solidFill>
                <a:schemeClr val="accent6"/>
              </a:solidFill>
            </a:endParaRPr>
          </a:p>
        </p:txBody>
      </p:sp>
      <p:sp>
        <p:nvSpPr>
          <p:cNvPr id="98307"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7E3B2C33-862B-4595-A215-E28E1E7C673A}" type="slidenum">
              <a:rPr lang="en-US"/>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838200" y="91383"/>
            <a:ext cx="8162925" cy="609398"/>
          </a:xfrm>
          <a:noFill/>
          <a:ln>
            <a:miter lim="800000"/>
            <a:headEnd/>
            <a:tailEnd/>
          </a:ln>
        </p:spPr>
        <p:txBody>
          <a:bodyPr vert="horz" numCol="1" compatLnSpc="1">
            <a:prstTxWarp prst="textNoShape">
              <a:avLst/>
            </a:prstTxWarp>
          </a:bodyPr>
          <a:lstStyle/>
          <a:p>
            <a:r>
              <a:rPr lang="en-CA" sz="2200" dirty="0" smtClean="0"/>
              <a:t>Knowledge of </a:t>
            </a:r>
            <a:r>
              <a:rPr lang="en-CA" sz="2200" i="1" dirty="0" smtClean="0"/>
              <a:t>Professional Engineers Act</a:t>
            </a:r>
            <a:r>
              <a:rPr lang="en-CA" sz="2200" dirty="0" smtClean="0"/>
              <a:t> </a:t>
            </a:r>
            <a:br>
              <a:rPr lang="en-CA" sz="2200" dirty="0" smtClean="0"/>
            </a:br>
            <a:r>
              <a:rPr lang="en-CA" sz="2200" dirty="0" smtClean="0"/>
              <a:t>&amp; Intention to Pursue Engineering Career</a:t>
            </a:r>
            <a:endParaRPr lang="en-US" sz="2200" dirty="0" smtClean="0"/>
          </a:p>
        </p:txBody>
      </p:sp>
      <p:graphicFrame>
        <p:nvGraphicFramePr>
          <p:cNvPr id="57507" name="Group 163"/>
          <p:cNvGraphicFramePr>
            <a:graphicFrameLocks noGrp="1"/>
          </p:cNvGraphicFramePr>
          <p:nvPr>
            <p:ph idx="1"/>
            <p:extLst>
              <p:ext uri="{D42A27DB-BD31-4B8C-83A1-F6EECF244321}">
                <p14:modId xmlns:p14="http://schemas.microsoft.com/office/powerpoint/2010/main" val="1370057301"/>
              </p:ext>
            </p:extLst>
          </p:nvPr>
        </p:nvGraphicFramePr>
        <p:xfrm>
          <a:off x="237316" y="1665728"/>
          <a:ext cx="8538549" cy="4368315"/>
        </p:xfrm>
        <a:graphic>
          <a:graphicData uri="http://schemas.openxmlformats.org/drawingml/2006/table">
            <a:tbl>
              <a:tblPr/>
              <a:tblGrid>
                <a:gridCol w="2921797"/>
                <a:gridCol w="903448"/>
                <a:gridCol w="903448"/>
                <a:gridCol w="952464"/>
                <a:gridCol w="952464"/>
                <a:gridCol w="952464"/>
                <a:gridCol w="952464"/>
              </a:tblGrid>
              <a:tr h="63225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 A LOT / FAIR AMOUNT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JUST A LITTLE</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KNOW NOTHING/ </a:t>
                      </a:r>
                      <a:br>
                        <a:rPr kumimoji="0" lang="en-US" sz="1400" b="1" i="0" u="none" strike="noStrike" cap="none" normalizeH="0" baseline="0" dirty="0" smtClean="0">
                          <a:ln>
                            <a:noFill/>
                          </a:ln>
                          <a:solidFill>
                            <a:schemeClr val="bg2">
                              <a:lumMod val="50000"/>
                            </a:schemeClr>
                          </a:solidFill>
                          <a:effectLst/>
                          <a:latin typeface="+mj-lt"/>
                        </a:rPr>
                      </a:br>
                      <a:r>
                        <a:rPr kumimoji="0" lang="en-US" sz="1400" b="1" i="0" u="none" strike="noStrike" cap="none" normalizeH="0" baseline="0" dirty="0" smtClean="0">
                          <a:ln>
                            <a:noFill/>
                          </a:ln>
                          <a:solidFill>
                            <a:schemeClr val="bg2">
                              <a:lumMod val="50000"/>
                            </a:schemeClr>
                          </a:solidFill>
                          <a:effectLst/>
                          <a:latin typeface="+mj-lt"/>
                        </a:rPr>
                        <a:t>NEVER HEARD OF</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n=809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n=764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n=1256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n=975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n=436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n=307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73% 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70% 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59%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532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AB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42% AB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166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28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0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721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406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283</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46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C00F832-EEDD-4AAD-B852-E63CB560EAF4}" type="slidenum">
              <a:rPr lang="en-US"/>
              <a:pPr/>
              <a:t>58</a:t>
            </a:fld>
            <a:endParaRPr lang="en-US" dirty="0"/>
          </a:p>
        </p:txBody>
      </p:sp>
      <p:sp>
        <p:nvSpPr>
          <p:cNvPr id="99487" name="Text Box 133"/>
          <p:cNvSpPr txBox="1">
            <a:spLocks noChangeArrowheads="1"/>
          </p:cNvSpPr>
          <p:nvPr/>
        </p:nvSpPr>
        <p:spPr bwMode="auto">
          <a:xfrm>
            <a:off x="0" y="607275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7" name="Content Placeholder 6"/>
          <p:cNvSpPr txBox="1">
            <a:spLocks/>
          </p:cNvSpPr>
          <p:nvPr/>
        </p:nvSpPr>
        <p:spPr>
          <a:xfrm>
            <a:off x="352425" y="902591"/>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The higher the level of knowledge regarding the Professional Engineers Act, the more likely the student is to be definitely likely to pursue a career in engineering.  </a:t>
            </a:r>
            <a:endParaRPr lang="en-US"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838200" y="77533"/>
            <a:ext cx="8162925" cy="637097"/>
          </a:xfrm>
          <a:noFill/>
          <a:ln>
            <a:miter lim="800000"/>
            <a:headEnd/>
            <a:tailEnd/>
          </a:ln>
        </p:spPr>
        <p:txBody>
          <a:bodyPr vert="horz" numCol="1" compatLnSpc="1">
            <a:prstTxWarp prst="textNoShape">
              <a:avLst/>
            </a:prstTxWarp>
          </a:bodyPr>
          <a:lstStyle/>
          <a:p>
            <a:r>
              <a:rPr lang="en-CA" sz="2200" dirty="0" smtClean="0"/>
              <a:t>Knowledge of </a:t>
            </a:r>
            <a:r>
              <a:rPr lang="en-CA" sz="2200" i="1" dirty="0" smtClean="0"/>
              <a:t>Professional Engineers Act </a:t>
            </a:r>
            <a:br>
              <a:rPr lang="en-CA" sz="2200" i="1" dirty="0" smtClean="0"/>
            </a:br>
            <a:r>
              <a:rPr lang="en-US" sz="2400" dirty="0" smtClean="0"/>
              <a:t>&amp; Intention to Apply for Licensure</a:t>
            </a:r>
          </a:p>
        </p:txBody>
      </p:sp>
      <p:sp>
        <p:nvSpPr>
          <p:cNvPr id="100355" name="Content Placeholder 6"/>
          <p:cNvSpPr>
            <a:spLocks noGrp="1"/>
          </p:cNvSpPr>
          <p:nvPr>
            <p:ph idx="1"/>
          </p:nvPr>
        </p:nvSpPr>
        <p:spPr bwMode="auto">
          <a:xfrm>
            <a:off x="349172" y="782047"/>
            <a:ext cx="8390131"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higher level of knowledge regarding the Professional Engineers Act are more likely to intend to apply for licensure (definitely or probably).  However, the majority of students regardless of their knowledge intend to apply after graduation.</a:t>
            </a:r>
            <a:endParaRPr lang="en-US" dirty="0" smtClean="0"/>
          </a:p>
        </p:txBody>
      </p:sp>
      <p:sp>
        <p:nvSpPr>
          <p:cNvPr id="10035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1700D48-50E6-4A78-8D4A-6C2E0EFBD5BD}" type="slidenum">
              <a:rPr lang="en-US"/>
              <a:pPr/>
              <a:t>59</a:t>
            </a:fld>
            <a:endParaRPr lang="en-US" dirty="0"/>
          </a:p>
        </p:txBody>
      </p:sp>
      <p:graphicFrame>
        <p:nvGraphicFramePr>
          <p:cNvPr id="58550" name="Group 182"/>
          <p:cNvGraphicFramePr>
            <a:graphicFrameLocks noGrp="1"/>
          </p:cNvGraphicFramePr>
          <p:nvPr>
            <p:extLst>
              <p:ext uri="{D42A27DB-BD31-4B8C-83A1-F6EECF244321}">
                <p14:modId xmlns:p14="http://schemas.microsoft.com/office/powerpoint/2010/main" val="338947893"/>
              </p:ext>
            </p:extLst>
          </p:nvPr>
        </p:nvGraphicFramePr>
        <p:xfrm>
          <a:off x="519686" y="1694688"/>
          <a:ext cx="7971173" cy="4383035"/>
        </p:xfrm>
        <a:graphic>
          <a:graphicData uri="http://schemas.openxmlformats.org/drawingml/2006/table">
            <a:tbl>
              <a:tblPr/>
              <a:tblGrid>
                <a:gridCol w="2582919"/>
                <a:gridCol w="938655"/>
                <a:gridCol w="938655"/>
                <a:gridCol w="877736"/>
                <a:gridCol w="877736"/>
                <a:gridCol w="877736"/>
                <a:gridCol w="877736"/>
              </a:tblGrid>
              <a:tr h="48413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A LOT / FAIR AMOUNT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JUST A LITTLE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KNOW NOTHING / NEVER HEARD 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n=809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n=764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n=1256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n=975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n=436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n=307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64%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52%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47%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424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656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192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374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DK /Not Sure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87%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83%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72%</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221</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 A</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48</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nvSpPr>
        <p:spPr bwMode="auto">
          <a:xfrm>
            <a:off x="1141476" y="6233452"/>
            <a:ext cx="6502400" cy="246221"/>
          </a:xfrm>
          <a:prstGeom prst="rect">
            <a:avLst/>
          </a:prstGeom>
          <a:noFill/>
          <a:ln w="25400" algn="ctr">
            <a:noFill/>
            <a:miter lim="800000"/>
            <a:headEnd/>
            <a:tailEnd/>
          </a:ln>
        </p:spPr>
        <p:txBody>
          <a:bodyPr wrap="square">
            <a:spAutoFit/>
          </a:bodyPr>
          <a:lstStyle/>
          <a:p>
            <a:r>
              <a:rPr lang="en-CA" sz="1000" dirty="0" smtClean="0">
                <a:solidFill>
                  <a:schemeClr val="tx1"/>
                </a:solidFill>
              </a:rPr>
              <a:t>Intention to Apply for the Professional Engineers Licensure</a:t>
            </a:r>
            <a:endParaRPr lang="en-CA" sz="1000" dirty="0">
              <a:solidFill>
                <a:schemeClr val="tx1"/>
              </a:solidFill>
            </a:endParaRPr>
          </a:p>
        </p:txBody>
      </p:sp>
      <p:sp>
        <p:nvSpPr>
          <p:cNvPr id="7" name="Isosceles Triangle 6"/>
          <p:cNvSpPr/>
          <p:nvPr/>
        </p:nvSpPr>
        <p:spPr>
          <a:xfrm rot="10800000">
            <a:off x="6533043" y="311947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Isosceles Triangle 8"/>
          <p:cNvSpPr/>
          <p:nvPr/>
        </p:nvSpPr>
        <p:spPr>
          <a:xfrm rot="10800000">
            <a:off x="4759661" y="527323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0" name="Isosceles Triangle 9"/>
          <p:cNvSpPr/>
          <p:nvPr/>
        </p:nvSpPr>
        <p:spPr>
          <a:xfrm rot="10800000" flipV="1">
            <a:off x="6533413" y="571454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a:off x="4778711" y="310995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2" name="Isosceles Triangle 11"/>
          <p:cNvSpPr/>
          <p:nvPr/>
        </p:nvSpPr>
        <p:spPr>
          <a:xfrm rot="10800000" flipV="1">
            <a:off x="4683461" y="355125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a:off x="6525806" y="527323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Key Highlights</a:t>
            </a:r>
          </a:p>
        </p:txBody>
      </p:sp>
      <p:sp>
        <p:nvSpPr>
          <p:cNvPr id="36868" name="Rectangle 3"/>
          <p:cNvSpPr>
            <a:spLocks noGrp="1" noChangeArrowheads="1"/>
          </p:cNvSpPr>
          <p:nvPr>
            <p:ph idx="1"/>
          </p:nvPr>
        </p:nvSpPr>
        <p:spPr>
          <a:xfrm>
            <a:off x="417436" y="877090"/>
            <a:ext cx="8472564" cy="5489575"/>
          </a:xfrm>
        </p:spPr>
        <p:txBody>
          <a:bodyPr/>
          <a:lstStyle/>
          <a:p>
            <a:pPr marL="0" indent="0" fontAlgn="auto">
              <a:lnSpc>
                <a:spcPct val="100000"/>
              </a:lnSpc>
              <a:spcBef>
                <a:spcPts val="600"/>
              </a:spcBef>
              <a:spcAft>
                <a:spcPts val="0"/>
              </a:spcAft>
              <a:buFontTx/>
              <a:buNone/>
              <a:defRPr/>
            </a:pPr>
            <a:r>
              <a:rPr lang="en-US" sz="1600" dirty="0" smtClean="0"/>
              <a:t>Compared to last year, we have observed declines in terms of students’ intentions to pursue a career in engineering and their intention to apply for licensure.  While overall intentions on these measures remain strong, the softening of intentions is worth noting and something which should be monitored moving forward. </a:t>
            </a:r>
          </a:p>
          <a:p>
            <a:pPr fontAlgn="auto">
              <a:lnSpc>
                <a:spcPct val="100000"/>
              </a:lnSpc>
              <a:spcBef>
                <a:spcPts val="600"/>
              </a:spcBef>
              <a:spcAft>
                <a:spcPts val="0"/>
              </a:spcAft>
              <a:defRPr/>
            </a:pPr>
            <a:r>
              <a:rPr lang="en-US" sz="1600" dirty="0" smtClean="0"/>
              <a:t>While the vast majority of students continue to report they are likely (definitely/ probably) to pursue a career in engineering (93% vs. 95% in 2013), fewer students </a:t>
            </a:r>
            <a:r>
              <a:rPr lang="en-US" sz="1600" i="1" dirty="0" smtClean="0"/>
              <a:t>definitely will</a:t>
            </a:r>
            <a:r>
              <a:rPr lang="en-US" sz="1600" dirty="0" smtClean="0"/>
              <a:t> than in the past (61% down from 65% last year).</a:t>
            </a:r>
          </a:p>
          <a:p>
            <a:pPr lvl="1" fontAlgn="auto">
              <a:lnSpc>
                <a:spcPct val="100000"/>
              </a:lnSpc>
              <a:spcBef>
                <a:spcPts val="600"/>
              </a:spcBef>
              <a:spcAft>
                <a:spcPts val="0"/>
              </a:spcAft>
              <a:defRPr/>
            </a:pPr>
            <a:r>
              <a:rPr lang="en-US" sz="1400" dirty="0" smtClean="0"/>
              <a:t>Among those unlikely to pursue a career in engineering, the proportion who indicate it is because engineering is not what they thought it would be has increased year over year (38% vs. 27%).</a:t>
            </a:r>
          </a:p>
          <a:p>
            <a:pPr>
              <a:lnSpc>
                <a:spcPct val="100000"/>
              </a:lnSpc>
              <a:spcBef>
                <a:spcPts val="600"/>
              </a:spcBef>
            </a:pPr>
            <a:r>
              <a:rPr lang="en-US" sz="1600" dirty="0" smtClean="0"/>
              <a:t>Three-quarters (75%) of final year engineering students intend to go into the workforce immediately after graduating with their bachelors degree in Engineering, down from last year (78%).   </a:t>
            </a:r>
          </a:p>
          <a:p>
            <a:pPr lvl="1">
              <a:lnSpc>
                <a:spcPct val="100000"/>
              </a:lnSpc>
              <a:spcBef>
                <a:spcPts val="600"/>
              </a:spcBef>
            </a:pPr>
            <a:r>
              <a:rPr lang="en-US" sz="1400" dirty="0" smtClean="0"/>
              <a:t>Of the two in ten who intend on pursing more education, we have noticed a decline in those who intend to pursue an MBA (5% vs. 9%) and those who intend to pursue graduate studies in Quebec specifically (17% vs. 27%).</a:t>
            </a:r>
          </a:p>
          <a:p>
            <a:pPr fontAlgn="auto">
              <a:lnSpc>
                <a:spcPct val="100000"/>
              </a:lnSpc>
              <a:spcBef>
                <a:spcPts val="600"/>
              </a:spcBef>
              <a:spcAft>
                <a:spcPts val="0"/>
              </a:spcAft>
              <a:defRPr/>
            </a:pPr>
            <a:r>
              <a:rPr lang="en-US" sz="1600" dirty="0" smtClean="0"/>
              <a:t>While eight in ten of </a:t>
            </a:r>
            <a:r>
              <a:rPr lang="en-US" sz="1600" u="sng" dirty="0" smtClean="0"/>
              <a:t>all</a:t>
            </a:r>
            <a:r>
              <a:rPr lang="en-US" sz="1600" dirty="0" smtClean="0"/>
              <a:t> students indicate they are likely</a:t>
            </a:r>
            <a:r>
              <a:rPr lang="en-US" sz="1600" dirty="0"/>
              <a:t> (definitely/ probably</a:t>
            </a:r>
            <a:r>
              <a:rPr lang="en-US" sz="1600" dirty="0" smtClean="0"/>
              <a:t>) to apply for licensure (79% vs. 82% in 2013), the proportion who </a:t>
            </a:r>
            <a:r>
              <a:rPr lang="en-US" sz="1600" i="1" dirty="0" smtClean="0"/>
              <a:t>definitely</a:t>
            </a:r>
            <a:r>
              <a:rPr lang="en-US" sz="1600" dirty="0" smtClean="0"/>
              <a:t> will pursue their </a:t>
            </a:r>
            <a:r>
              <a:rPr lang="en-US" sz="1600" dirty="0" err="1" smtClean="0"/>
              <a:t>P.Eng</a:t>
            </a:r>
            <a:r>
              <a:rPr lang="en-US" sz="1600" dirty="0" smtClean="0"/>
              <a:t>. </a:t>
            </a:r>
            <a:r>
              <a:rPr lang="en-US" sz="1600" dirty="0" err="1" smtClean="0"/>
              <a:t>Licence</a:t>
            </a:r>
            <a:r>
              <a:rPr lang="en-US" sz="1600" dirty="0" smtClean="0"/>
              <a:t> has declined from last year (49% vs. 55%), while those who </a:t>
            </a:r>
            <a:r>
              <a:rPr lang="en-US" sz="1600" i="1" dirty="0" smtClean="0"/>
              <a:t>probably</a:t>
            </a:r>
            <a:r>
              <a:rPr lang="en-US" sz="1600" dirty="0" smtClean="0"/>
              <a:t> will has increased slightly (30% vs. 28%).   </a:t>
            </a:r>
          </a:p>
          <a:p>
            <a:pPr fontAlgn="auto">
              <a:lnSpc>
                <a:spcPct val="100000"/>
              </a:lnSpc>
              <a:spcBef>
                <a:spcPts val="600"/>
              </a:spcBef>
              <a:spcAft>
                <a:spcPts val="0"/>
              </a:spcAft>
              <a:defRPr/>
            </a:pPr>
            <a:r>
              <a:rPr lang="en-US" sz="1600" dirty="0" smtClean="0"/>
              <a:t>The proportion of students who </a:t>
            </a:r>
            <a:r>
              <a:rPr lang="en-US" sz="1600" dirty="0"/>
              <a:t>indicate </a:t>
            </a:r>
            <a:r>
              <a:rPr lang="en-US" sz="1600" dirty="0" smtClean="0"/>
              <a:t>that when </a:t>
            </a:r>
            <a:r>
              <a:rPr lang="en-US" sz="1600" dirty="0"/>
              <a:t>they began their </a:t>
            </a:r>
            <a:r>
              <a:rPr lang="en-US" sz="1600" dirty="0" smtClean="0"/>
              <a:t>studies </a:t>
            </a:r>
            <a:r>
              <a:rPr lang="en-US" sz="1600" dirty="0"/>
              <a:t>they </a:t>
            </a:r>
            <a:r>
              <a:rPr lang="en-US" sz="1600" i="1" dirty="0" smtClean="0"/>
              <a:t>definitely </a:t>
            </a:r>
            <a:r>
              <a:rPr lang="en-US" sz="1600" dirty="0" smtClean="0"/>
              <a:t>intended on pursuing a career in engineering has declined from year over year (57% vs. 62%), </a:t>
            </a:r>
            <a:r>
              <a:rPr lang="en-US" sz="1600" dirty="0"/>
              <a:t>while those </a:t>
            </a:r>
            <a:r>
              <a:rPr lang="en-US" sz="1600" dirty="0" smtClean="0"/>
              <a:t>who were </a:t>
            </a:r>
            <a:r>
              <a:rPr lang="en-US" sz="1600" i="1" dirty="0" smtClean="0"/>
              <a:t>likely</a:t>
            </a:r>
            <a:r>
              <a:rPr lang="en-US" sz="1600" dirty="0" smtClean="0"/>
              <a:t> to do so </a:t>
            </a:r>
            <a:r>
              <a:rPr lang="en-US" sz="1600" dirty="0"/>
              <a:t>has increased (</a:t>
            </a:r>
            <a:r>
              <a:rPr lang="en-US" sz="1600" dirty="0" smtClean="0"/>
              <a:t>36</a:t>
            </a:r>
            <a:r>
              <a:rPr lang="en-US" sz="1600" dirty="0"/>
              <a:t>% vs. 30</a:t>
            </a:r>
            <a:r>
              <a:rPr lang="en-US" sz="1600" dirty="0" smtClean="0"/>
              <a:t>%).</a:t>
            </a:r>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12521592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nvPr>
        </p:nvSpPr>
        <p:spPr>
          <a:xfrm>
            <a:off x="144463" y="3064431"/>
            <a:ext cx="4416425" cy="738664"/>
          </a:xfrm>
        </p:spPr>
        <p:txBody>
          <a:bodyPr/>
          <a:lstStyle/>
          <a:p>
            <a:pPr fontAlgn="auto">
              <a:lnSpc>
                <a:spcPct val="100000"/>
              </a:lnSpc>
              <a:spcAft>
                <a:spcPts val="0"/>
              </a:spcAft>
              <a:defRPr/>
            </a:pPr>
            <a:r>
              <a:rPr lang="en-US" sz="2400" dirty="0" smtClean="0">
                <a:solidFill>
                  <a:schemeClr val="accent6"/>
                </a:solidFill>
              </a:rPr>
              <a:t>Impact of</a:t>
            </a:r>
            <a:br>
              <a:rPr lang="en-US" sz="2400" dirty="0" smtClean="0">
                <a:solidFill>
                  <a:schemeClr val="accent6"/>
                </a:solidFill>
              </a:rPr>
            </a:br>
            <a:r>
              <a:rPr lang="en-US" sz="2400" dirty="0" smtClean="0">
                <a:solidFill>
                  <a:schemeClr val="accent6"/>
                </a:solidFill>
              </a:rPr>
              <a:t>Knowledge of Licensing and Roles</a:t>
            </a:r>
            <a:endParaRPr lang="en-US" sz="2000" dirty="0" smtClean="0">
              <a:solidFill>
                <a:schemeClr val="accent6"/>
              </a:solidFill>
            </a:endParaRPr>
          </a:p>
        </p:txBody>
      </p:sp>
      <p:sp>
        <p:nvSpPr>
          <p:cNvPr id="10137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98F2EAB-44B4-45A2-A426-F66DB4D10C73}" type="slidenum">
              <a:rPr lang="en-US"/>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Knowledge of Licensing and Roles </a:t>
            </a:r>
            <a:br>
              <a:rPr lang="en-US" dirty="0" smtClean="0"/>
            </a:br>
            <a:r>
              <a:rPr lang="en-US" dirty="0" smtClean="0"/>
              <a:t>&amp; Intention to Pursue Engineering Career</a:t>
            </a:r>
          </a:p>
        </p:txBody>
      </p:sp>
      <p:sp>
        <p:nvSpPr>
          <p:cNvPr id="102403" name="Content Placeholder 6"/>
          <p:cNvSpPr>
            <a:spLocks noGrp="1"/>
          </p:cNvSpPr>
          <p:nvPr>
            <p:ph idx="1"/>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knowledge in terms of roles and licensing requirements does not influence intent to pursue a career in the engineering field.   </a:t>
            </a:r>
            <a:endParaRPr lang="en-US" sz="1400" dirty="0"/>
          </a:p>
          <a:p>
            <a:pPr>
              <a:lnSpc>
                <a:spcPct val="100000"/>
              </a:lnSpc>
              <a:spcBef>
                <a:spcPts val="0"/>
              </a:spcBef>
            </a:pPr>
            <a:r>
              <a:rPr lang="en-US" sz="1400" dirty="0" smtClean="0"/>
              <a:t>Compared to 2013, those with a high level of knowledge are less likely to be definitely likely to pursue a career in engineering.</a:t>
            </a:r>
          </a:p>
        </p:txBody>
      </p:sp>
      <p:sp>
        <p:nvSpPr>
          <p:cNvPr id="10240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20632F7-63B8-4053-85E3-B0825035A091}" type="slidenum">
              <a:rPr lang="en-US"/>
              <a:pPr/>
              <a:t>61</a:t>
            </a:fld>
            <a:endParaRPr lang="en-US" dirty="0"/>
          </a:p>
        </p:txBody>
      </p:sp>
      <p:graphicFrame>
        <p:nvGraphicFramePr>
          <p:cNvPr id="60622" name="Group 206"/>
          <p:cNvGraphicFramePr>
            <a:graphicFrameLocks noGrp="1"/>
          </p:cNvGraphicFramePr>
          <p:nvPr>
            <p:extLst>
              <p:ext uri="{D42A27DB-BD31-4B8C-83A1-F6EECF244321}">
                <p14:modId xmlns:p14="http://schemas.microsoft.com/office/powerpoint/2010/main" val="210029303"/>
              </p:ext>
            </p:extLst>
          </p:nvPr>
        </p:nvGraphicFramePr>
        <p:xfrm>
          <a:off x="678071" y="2015181"/>
          <a:ext cx="8109669" cy="4247616"/>
        </p:xfrm>
        <a:graphic>
          <a:graphicData uri="http://schemas.openxmlformats.org/drawingml/2006/table">
            <a:tbl>
              <a:tblPr/>
              <a:tblGrid>
                <a:gridCol w="2213857"/>
                <a:gridCol w="789763"/>
                <a:gridCol w="789763"/>
                <a:gridCol w="719381"/>
                <a:gridCol w="719381"/>
                <a:gridCol w="719381"/>
                <a:gridCol w="719381"/>
                <a:gridCol w="719381"/>
                <a:gridCol w="719381"/>
              </a:tblGrid>
              <a:tr h="5186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993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32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32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n=825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66%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66%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DE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44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4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nvSpPr>
        <p:spPr bwMode="auto">
          <a:xfrm>
            <a:off x="19878" y="6369669"/>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15" name="Isosceles Triangle 14"/>
          <p:cNvSpPr/>
          <p:nvPr/>
        </p:nvSpPr>
        <p:spPr>
          <a:xfrm rot="10800000">
            <a:off x="4216364" y="338864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Text Box 9"/>
          <p:cNvSpPr txBox="1">
            <a:spLocks noChangeArrowheads="1"/>
          </p:cNvSpPr>
          <p:nvPr/>
        </p:nvSpPr>
        <p:spPr bwMode="auto">
          <a:xfrm>
            <a:off x="846638" y="2184773"/>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 </a:t>
            </a:r>
            <a:br>
              <a:rPr lang="en-CA" dirty="0" smtClean="0"/>
            </a:br>
            <a:r>
              <a:rPr lang="en-CA" dirty="0" smtClean="0"/>
              <a:t>&amp; Intention to Apply for Licensure</a:t>
            </a:r>
            <a:endParaRPr lang="en-US" dirty="0" smtClean="0"/>
          </a:p>
        </p:txBody>
      </p:sp>
      <p:sp>
        <p:nvSpPr>
          <p:cNvPr id="103427" name="Content Placeholder 6"/>
          <p:cNvSpPr>
            <a:spLocks noGrp="1"/>
          </p:cNvSpPr>
          <p:nvPr>
            <p:ph idx="1"/>
          </p:nvPr>
        </p:nvSpPr>
        <p:spPr bwMode="auto">
          <a:xfrm>
            <a:off x="263215" y="715343"/>
            <a:ext cx="869121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high or moderate degree of knowledge of roles and licensing requirements are significantly more likely than those with a low level of knowledge to intend to apply for licensure.</a:t>
            </a:r>
          </a:p>
          <a:p>
            <a:pPr>
              <a:lnSpc>
                <a:spcPct val="100000"/>
              </a:lnSpc>
              <a:spcBef>
                <a:spcPts val="0"/>
              </a:spcBef>
            </a:pPr>
            <a:r>
              <a:rPr lang="en-US" sz="1400" dirty="0" smtClean="0"/>
              <a:t>Compared to 2013, those with a moderate or high level of knowledge are less likely to be definitely likely to apply for licensure.</a:t>
            </a:r>
            <a:endParaRPr lang="en-US" dirty="0" smtClean="0"/>
          </a:p>
        </p:txBody>
      </p:sp>
      <p:sp>
        <p:nvSpPr>
          <p:cNvPr id="10342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44B58A-C114-4529-B954-5DAA2B4CD963}" type="slidenum">
              <a:rPr lang="en-US"/>
              <a:pPr/>
              <a:t>62</a:t>
            </a:fld>
            <a:endParaRPr lang="en-US" dirty="0"/>
          </a:p>
        </p:txBody>
      </p:sp>
      <p:sp>
        <p:nvSpPr>
          <p:cNvPr id="103654" name="Text Box 168"/>
          <p:cNvSpPr txBox="1">
            <a:spLocks noChangeArrowheads="1"/>
          </p:cNvSpPr>
          <p:nvPr/>
        </p:nvSpPr>
        <p:spPr bwMode="auto">
          <a:xfrm>
            <a:off x="85725" y="6157981"/>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663037134"/>
              </p:ext>
            </p:extLst>
          </p:nvPr>
        </p:nvGraphicFramePr>
        <p:xfrm>
          <a:off x="621616" y="2118840"/>
          <a:ext cx="8178002" cy="3965792"/>
        </p:xfrm>
        <a:graphic>
          <a:graphicData uri="http://schemas.openxmlformats.org/drawingml/2006/table">
            <a:tbl>
              <a:tblPr/>
              <a:tblGrid>
                <a:gridCol w="2232510"/>
                <a:gridCol w="796417"/>
                <a:gridCol w="796417"/>
                <a:gridCol w="725443"/>
                <a:gridCol w="725443"/>
                <a:gridCol w="725443"/>
                <a:gridCol w="725443"/>
                <a:gridCol w="725443"/>
                <a:gridCol w="725443"/>
              </a:tblGrid>
              <a:tr h="4963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909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414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414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49%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50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26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 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282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63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3326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92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93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Isosceles Triangle 10"/>
          <p:cNvSpPr/>
          <p:nvPr/>
        </p:nvSpPr>
        <p:spPr>
          <a:xfrm rot="10800000" flipV="1">
            <a:off x="5703187" y="391431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4264789" y="57055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flipV="1">
            <a:off x="4283839" y="434974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 Box 9"/>
          <p:cNvSpPr txBox="1">
            <a:spLocks noChangeArrowheads="1"/>
          </p:cNvSpPr>
          <p:nvPr/>
        </p:nvSpPr>
        <p:spPr bwMode="auto">
          <a:xfrm>
            <a:off x="713288" y="2268236"/>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5" name="Isosceles Triangle 14"/>
          <p:cNvSpPr/>
          <p:nvPr/>
        </p:nvSpPr>
        <p:spPr>
          <a:xfrm rot="10800000">
            <a:off x="4254464" y="344579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6" name="Isosceles Triangle 15"/>
          <p:cNvSpPr/>
          <p:nvPr/>
        </p:nvSpPr>
        <p:spPr>
          <a:xfrm rot="10800000">
            <a:off x="5740364" y="344579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7" name="Isosceles Triangle 16"/>
          <p:cNvSpPr/>
          <p:nvPr/>
        </p:nvSpPr>
        <p:spPr>
          <a:xfrm rot="10800000">
            <a:off x="4268752" y="526507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Knowledge of Organizational Responsibility</a:t>
            </a:r>
          </a:p>
        </p:txBody>
      </p:sp>
      <p:sp>
        <p:nvSpPr>
          <p:cNvPr id="10445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607B9BD-C907-4667-9B00-5B510A272E8F}" type="slidenum">
              <a:rPr lang="en-US"/>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Organizational Responsibility </a:t>
            </a:r>
            <a:br>
              <a:rPr lang="en-CA" dirty="0" smtClean="0"/>
            </a:br>
            <a:r>
              <a:rPr lang="en-CA" dirty="0" smtClean="0"/>
              <a:t>&amp; Intention to Pursue Engineering Career</a:t>
            </a:r>
            <a:endParaRPr lang="en-US" dirty="0" smtClean="0"/>
          </a:p>
        </p:txBody>
      </p:sp>
      <p:sp>
        <p:nvSpPr>
          <p:cNvPr id="105475" name="Content Placeholder 6"/>
          <p:cNvSpPr>
            <a:spLocks noGrp="1"/>
          </p:cNvSpPr>
          <p:nvPr>
            <p:ph idx="1"/>
          </p:nvPr>
        </p:nvSpPr>
        <p:spPr bwMode="auto">
          <a:xfrm>
            <a:off x="218610" y="767615"/>
            <a:ext cx="8702366"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Overall, knowledge of organizational responsibility has no significant impact on intention to pursue an engineering career.   However, students with a high or moderate degree of knowledge are significantly more likely to be definitely likely to pursue a career in engineering.</a:t>
            </a:r>
          </a:p>
          <a:p>
            <a:pPr>
              <a:lnSpc>
                <a:spcPct val="100000"/>
              </a:lnSpc>
              <a:spcBef>
                <a:spcPts val="0"/>
              </a:spcBef>
            </a:pPr>
            <a:r>
              <a:rPr lang="en-US" sz="1400" dirty="0" smtClean="0"/>
              <a:t>Compared to 2013, students with a high level of knowledge are less likely to be definitely likely to pursue a career in engineering.</a:t>
            </a:r>
            <a:endParaRPr lang="en-US" dirty="0" smtClean="0"/>
          </a:p>
        </p:txBody>
      </p:sp>
      <p:sp>
        <p:nvSpPr>
          <p:cNvPr id="10547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BED8C0A-E867-4520-A9A2-97079A3B6546}" type="slidenum">
              <a:rPr lang="en-US"/>
              <a:pPr/>
              <a:t>64</a:t>
            </a:fld>
            <a:endParaRPr lang="en-US" dirty="0"/>
          </a:p>
        </p:txBody>
      </p:sp>
      <p:sp>
        <p:nvSpPr>
          <p:cNvPr id="105689" name="Text Box 165"/>
          <p:cNvSpPr txBox="1">
            <a:spLocks noChangeArrowheads="1"/>
          </p:cNvSpPr>
          <p:nvPr/>
        </p:nvSpPr>
        <p:spPr bwMode="auto">
          <a:xfrm>
            <a:off x="0" y="6294117"/>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graphicFrame>
        <p:nvGraphicFramePr>
          <p:cNvPr id="8" name="Group 206"/>
          <p:cNvGraphicFramePr>
            <a:graphicFrameLocks noGrp="1"/>
          </p:cNvGraphicFramePr>
          <p:nvPr>
            <p:extLst>
              <p:ext uri="{D42A27DB-BD31-4B8C-83A1-F6EECF244321}">
                <p14:modId xmlns:p14="http://schemas.microsoft.com/office/powerpoint/2010/main" val="3601495708"/>
              </p:ext>
            </p:extLst>
          </p:nvPr>
        </p:nvGraphicFramePr>
        <p:xfrm>
          <a:off x="609424" y="2295282"/>
          <a:ext cx="8123861" cy="3684557"/>
        </p:xfrm>
        <a:graphic>
          <a:graphicData uri="http://schemas.openxmlformats.org/drawingml/2006/table">
            <a:tbl>
              <a:tblPr/>
              <a:tblGrid>
                <a:gridCol w="2217731"/>
                <a:gridCol w="791145"/>
                <a:gridCol w="791145"/>
                <a:gridCol w="720640"/>
                <a:gridCol w="720640"/>
                <a:gridCol w="720640"/>
                <a:gridCol w="720640"/>
                <a:gridCol w="720640"/>
                <a:gridCol w="720640"/>
              </a:tblGrid>
              <a:tr h="4462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1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n=1098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19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69%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62%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62%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43%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41% 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43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693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I</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3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nvSpPr>
        <p:spPr>
          <a:xfrm rot="10800000">
            <a:off x="4175578" y="525703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4" name="Isosceles Triangle 13"/>
          <p:cNvSpPr/>
          <p:nvPr/>
        </p:nvSpPr>
        <p:spPr>
          <a:xfrm rot="10800000">
            <a:off x="4242252" y="352125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5" name="Isosceles Triangle 14"/>
          <p:cNvSpPr/>
          <p:nvPr/>
        </p:nvSpPr>
        <p:spPr>
          <a:xfrm rot="10800000" flipV="1">
            <a:off x="4175578" y="441617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 Box 10"/>
          <p:cNvSpPr txBox="1">
            <a:spLocks noChangeArrowheads="1"/>
          </p:cNvSpPr>
          <p:nvPr/>
        </p:nvSpPr>
        <p:spPr bwMode="auto">
          <a:xfrm>
            <a:off x="679754" y="2310944"/>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US" sz="2400" dirty="0" smtClean="0"/>
              <a:t>Knowledge of Organizational Responsibility</a:t>
            </a:r>
            <a:br>
              <a:rPr lang="en-US" sz="2400" dirty="0" smtClean="0"/>
            </a:br>
            <a:r>
              <a:rPr lang="en-US" sz="2400" dirty="0" smtClean="0"/>
              <a:t>&amp; Intention to Apply for Licensure</a:t>
            </a:r>
            <a:endParaRPr lang="en-US" dirty="0" smtClean="0"/>
          </a:p>
        </p:txBody>
      </p:sp>
      <p:sp>
        <p:nvSpPr>
          <p:cNvPr id="106499" name="Content Placeholder 6"/>
          <p:cNvSpPr>
            <a:spLocks noGrp="1"/>
          </p:cNvSpPr>
          <p:nvPr>
            <p:ph idx="1"/>
          </p:nvPr>
        </p:nvSpPr>
        <p:spPr bwMode="auto">
          <a:xfrm>
            <a:off x="229761" y="778766"/>
            <a:ext cx="8758122"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high, moderate or low degree of knowledge are significantly more likely to intend to apply for licensure than those with no knowledge.</a:t>
            </a:r>
          </a:p>
          <a:p>
            <a:pPr>
              <a:lnSpc>
                <a:spcPct val="100000"/>
              </a:lnSpc>
              <a:spcBef>
                <a:spcPts val="0"/>
              </a:spcBef>
            </a:pPr>
            <a:r>
              <a:rPr lang="en-US" sz="1400" dirty="0" smtClean="0"/>
              <a:t>Compared to 2013, those </a:t>
            </a:r>
            <a:r>
              <a:rPr lang="en-US" sz="1400" dirty="0"/>
              <a:t>with a high, moderate or low degree of knowledge </a:t>
            </a:r>
            <a:r>
              <a:rPr lang="en-US" sz="1400" dirty="0" smtClean="0"/>
              <a:t> are less likely to definitely intend to apply for licensure.</a:t>
            </a:r>
          </a:p>
        </p:txBody>
      </p:sp>
      <p:sp>
        <p:nvSpPr>
          <p:cNvPr id="10650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3C6F4BD-BC60-40B0-93FA-4739289F3D9D}" type="slidenum">
              <a:rPr lang="en-US"/>
              <a:pPr/>
              <a:t>65</a:t>
            </a:fld>
            <a:endParaRPr lang="en-US" dirty="0"/>
          </a:p>
        </p:txBody>
      </p:sp>
      <p:sp>
        <p:nvSpPr>
          <p:cNvPr id="106700" name="Text Box 182"/>
          <p:cNvSpPr txBox="1">
            <a:spLocks noChangeArrowheads="1"/>
          </p:cNvSpPr>
          <p:nvPr/>
        </p:nvSpPr>
        <p:spPr bwMode="auto">
          <a:xfrm>
            <a:off x="0" y="6155167"/>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4232012849"/>
              </p:ext>
            </p:extLst>
          </p:nvPr>
        </p:nvGraphicFramePr>
        <p:xfrm>
          <a:off x="560656" y="1818257"/>
          <a:ext cx="8143959" cy="4242940"/>
        </p:xfrm>
        <a:graphic>
          <a:graphicData uri="http://schemas.openxmlformats.org/drawingml/2006/table">
            <a:tbl>
              <a:tblPr/>
              <a:tblGrid>
                <a:gridCol w="2223217"/>
                <a:gridCol w="793102"/>
                <a:gridCol w="793102"/>
                <a:gridCol w="722423"/>
                <a:gridCol w="722423"/>
                <a:gridCol w="722423"/>
                <a:gridCol w="722423"/>
                <a:gridCol w="722423"/>
                <a:gridCol w="722423"/>
              </a:tblGrid>
              <a:tr h="51921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118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60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60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n=1098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55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54%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249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33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01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01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84%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81%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79%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85%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81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nvSpPr>
        <p:spPr>
          <a:xfrm rot="10800000" flipV="1">
            <a:off x="8527535" y="5676416"/>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flipV="1">
            <a:off x="7076767" y="567297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Text Box 10"/>
          <p:cNvSpPr txBox="1">
            <a:spLocks noChangeArrowheads="1"/>
          </p:cNvSpPr>
          <p:nvPr/>
        </p:nvSpPr>
        <p:spPr bwMode="auto">
          <a:xfrm>
            <a:off x="555929" y="1958519"/>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9" name="Isosceles Triangle 18"/>
          <p:cNvSpPr/>
          <p:nvPr/>
        </p:nvSpPr>
        <p:spPr>
          <a:xfrm rot="10800000">
            <a:off x="4204152" y="323550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20" name="Isosceles Triangle 19"/>
          <p:cNvSpPr/>
          <p:nvPr/>
        </p:nvSpPr>
        <p:spPr>
          <a:xfrm rot="10800000">
            <a:off x="5677617" y="323250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21" name="Isosceles Triangle 20"/>
          <p:cNvSpPr/>
          <p:nvPr/>
        </p:nvSpPr>
        <p:spPr>
          <a:xfrm rot="10800000">
            <a:off x="7061342" y="322951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April 2014</a:t>
            </a:r>
            <a:endParaRPr lang="en-US" sz="1400" dirty="0">
              <a:solidFill>
                <a:schemeClr val="tx1"/>
              </a:solidFill>
            </a:endParaRPr>
          </a:p>
        </p:txBody>
      </p:sp>
      <p:sp>
        <p:nvSpPr>
          <p:cNvPr id="18" name="Content Placeholder 8"/>
          <p:cNvSpPr txBox="1">
            <a:spLocks/>
          </p:cNvSpPr>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300 -160 Bloor Street East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Sandra Guiry, Vice President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Michael Howell, Associate</a:t>
            </a:r>
            <a:r>
              <a:rPr kumimoji="0" lang="en-US" sz="1400" b="0" i="0" u="none" strike="noStrike" kern="1200" cap="none" spc="0" normalizeH="0" noProof="0" dirty="0" smtClean="0">
                <a:ln>
                  <a:noFill/>
                </a:ln>
                <a:solidFill>
                  <a:schemeClr val="tx1"/>
                </a:solidFill>
                <a:effectLst/>
                <a:uLnTx/>
                <a:uFillTx/>
                <a:latin typeface="+mn-lt"/>
                <a:ea typeface="+mn-ea"/>
                <a:cs typeface="+mn-cs"/>
              </a:rPr>
              <a:t> Vice President</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Key Highlights (cont’d)</a:t>
            </a:r>
          </a:p>
        </p:txBody>
      </p:sp>
      <p:sp>
        <p:nvSpPr>
          <p:cNvPr id="36868" name="Rectangle 3"/>
          <p:cNvSpPr>
            <a:spLocks noGrp="1" noChangeArrowheads="1"/>
          </p:cNvSpPr>
          <p:nvPr>
            <p:ph idx="1"/>
          </p:nvPr>
        </p:nvSpPr>
        <p:spPr>
          <a:xfrm>
            <a:off x="497899" y="976191"/>
            <a:ext cx="8240856" cy="4192709"/>
          </a:xfrm>
        </p:spPr>
        <p:txBody>
          <a:bodyPr/>
          <a:lstStyle/>
          <a:p>
            <a:pPr marL="0" fontAlgn="auto">
              <a:lnSpc>
                <a:spcPct val="100000"/>
              </a:lnSpc>
              <a:spcBef>
                <a:spcPts val="600"/>
              </a:spcBef>
              <a:spcAft>
                <a:spcPts val="0"/>
              </a:spcAft>
              <a:buNone/>
              <a:defRPr/>
            </a:pPr>
            <a:r>
              <a:rPr lang="en-US" sz="1600" dirty="0" smtClean="0"/>
              <a:t>However, there has been some positive shifts in terms of students’ knowledge regarding the engineering profession year over year.  Compared to 2013, we notice increases in students’ knowledge about certain aspects of the engineering profession, including:</a:t>
            </a:r>
          </a:p>
          <a:p>
            <a:pPr>
              <a:lnSpc>
                <a:spcPct val="100000"/>
              </a:lnSpc>
              <a:spcBef>
                <a:spcPts val="600"/>
              </a:spcBef>
            </a:pPr>
            <a:r>
              <a:rPr lang="en-US" sz="1600" dirty="0" smtClean="0"/>
              <a:t>Students are more likely to be familiar with the </a:t>
            </a:r>
            <a:r>
              <a:rPr lang="en-US" sz="1600" i="1" dirty="0" smtClean="0"/>
              <a:t>Professional Engineers Act of their respective province </a:t>
            </a:r>
            <a:r>
              <a:rPr lang="en-US" sz="1600" dirty="0" smtClean="0"/>
              <a:t>than in 2013 (85% vs. 83%) due to an increase in those who indicate having a fair amount of knowledge about the act (34% vs. 30% last year). </a:t>
            </a:r>
          </a:p>
          <a:p>
            <a:pPr>
              <a:lnSpc>
                <a:spcPct val="100000"/>
              </a:lnSpc>
              <a:spcBef>
                <a:spcPts val="600"/>
              </a:spcBef>
            </a:pPr>
            <a:r>
              <a:rPr lang="en-CA" sz="1600" dirty="0" smtClean="0"/>
              <a:t>At nearly eight in ten, students are more likely to be aware that a license is </a:t>
            </a:r>
            <a:r>
              <a:rPr lang="en-US" sz="1600" dirty="0" smtClean="0"/>
              <a:t>not </a:t>
            </a:r>
            <a:r>
              <a:rPr lang="en-US" sz="1600" dirty="0"/>
              <a:t>required to practice engineering work under the supervision of a </a:t>
            </a:r>
            <a:r>
              <a:rPr lang="en-US" sz="1600" dirty="0" err="1" smtClean="0"/>
              <a:t>P.Eng</a:t>
            </a:r>
            <a:r>
              <a:rPr lang="en-US" sz="1600" dirty="0" smtClean="0"/>
              <a:t> (77% vs. 73% in 2013).</a:t>
            </a:r>
            <a:endParaRPr lang="en-CA" sz="1600" dirty="0" smtClean="0"/>
          </a:p>
          <a:p>
            <a:pPr>
              <a:lnSpc>
                <a:spcPct val="100000"/>
              </a:lnSpc>
              <a:spcBef>
                <a:spcPts val="600"/>
              </a:spcBef>
            </a:pPr>
            <a:r>
              <a:rPr lang="en-US" sz="1600" dirty="0" smtClean="0"/>
              <a:t>In terms of organizational responsibility,  students are more likely to know that CEAB </a:t>
            </a:r>
            <a:r>
              <a:rPr lang="en-US" sz="1600" dirty="0"/>
              <a:t>is the organization that accredits University engineering </a:t>
            </a:r>
            <a:r>
              <a:rPr lang="en-US" sz="1600" dirty="0" smtClean="0"/>
              <a:t>programs compared to 2013 (74% vs. 70%) and to think that </a:t>
            </a:r>
            <a:r>
              <a:rPr lang="en-US" sz="1600" dirty="0"/>
              <a:t>the respective provincial engineering </a:t>
            </a:r>
            <a:r>
              <a:rPr lang="en-US" sz="1600" dirty="0" smtClean="0"/>
              <a:t>association licenses </a:t>
            </a:r>
            <a:r>
              <a:rPr lang="en-US" sz="1600" dirty="0"/>
              <a:t>companies offering engineering </a:t>
            </a:r>
            <a:r>
              <a:rPr lang="en-US" sz="1600" dirty="0" smtClean="0"/>
              <a:t>services (53% vs. 50%).</a:t>
            </a:r>
            <a:endParaRPr lang="en-US" sz="1600" dirty="0"/>
          </a:p>
          <a:p>
            <a:pPr fontAlgn="auto">
              <a:lnSpc>
                <a:spcPct val="100000"/>
              </a:lnSpc>
              <a:spcBef>
                <a:spcPts val="600"/>
              </a:spcBef>
              <a:spcAft>
                <a:spcPts val="0"/>
              </a:spcAft>
              <a:defRPr/>
            </a:pPr>
            <a:endParaRPr lang="en-US" sz="1600" dirty="0" smtClean="0"/>
          </a:p>
          <a:p>
            <a:pPr fontAlgn="auto">
              <a:lnSpc>
                <a:spcPct val="100000"/>
              </a:lnSpc>
              <a:spcBef>
                <a:spcPts val="600"/>
              </a:spcBef>
              <a:spcAft>
                <a:spcPts val="0"/>
              </a:spcAft>
              <a:defRPr/>
            </a:pPr>
            <a:endParaRPr lang="en-US" sz="1600" dirty="0" smtClean="0"/>
          </a:p>
          <a:p>
            <a:pPr fontAlgn="auto">
              <a:lnSpc>
                <a:spcPct val="100000"/>
              </a:lnSpc>
              <a:spcBef>
                <a:spcPts val="600"/>
              </a:spcBef>
              <a:spcAft>
                <a:spcPts val="0"/>
              </a:spcAft>
              <a:buNone/>
              <a:defRPr/>
            </a:pPr>
            <a:endParaRPr lang="en-US" sz="1400" dirty="0" smtClean="0"/>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7</a:t>
            </a:fld>
            <a:endParaRPr lang="en-US" dirty="0"/>
          </a:p>
        </p:txBody>
      </p:sp>
    </p:spTree>
    <p:extLst>
      <p:ext uri="{BB962C8B-B14F-4D97-AF65-F5344CB8AC3E}">
        <p14:creationId xmlns:p14="http://schemas.microsoft.com/office/powerpoint/2010/main" val="208428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a:t>
            </a:r>
          </a:p>
        </p:txBody>
      </p:sp>
      <p:sp>
        <p:nvSpPr>
          <p:cNvPr id="80899" name="Rectangle 3"/>
          <p:cNvSpPr>
            <a:spLocks noGrp="1" noChangeArrowheads="1"/>
          </p:cNvSpPr>
          <p:nvPr>
            <p:ph idx="1"/>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Continuing Education Versus Entering Workforce</a:t>
            </a:r>
          </a:p>
          <a:p>
            <a:pPr>
              <a:lnSpc>
                <a:spcPct val="100000"/>
              </a:lnSpc>
              <a:spcBef>
                <a:spcPts val="600"/>
              </a:spcBef>
            </a:pPr>
            <a:r>
              <a:rPr lang="en-US" sz="1400" dirty="0" smtClean="0"/>
              <a:t>Three quarters (75%) of final year engineering students say they intend to go into the workforce after graduating with their bachelors degree in Engineering, while nearly two in ten (17%) students intend to pursue more education.  </a:t>
            </a:r>
          </a:p>
          <a:p>
            <a:pPr>
              <a:lnSpc>
                <a:spcPct val="100000"/>
              </a:lnSpc>
              <a:spcBef>
                <a:spcPts val="600"/>
              </a:spcBef>
            </a:pPr>
            <a:r>
              <a:rPr lang="en-US" sz="1400" dirty="0" smtClean="0"/>
              <a:t>Of those who plan to pursue more education, the vast majority intend to get their graduate degree in Engineering (74%),</a:t>
            </a:r>
            <a:r>
              <a:rPr lang="en-US" sz="1400" dirty="0">
                <a:solidFill>
                  <a:srgbClr val="1F497D"/>
                </a:solidFill>
              </a:rPr>
              <a:t> while around one in ten plan to pursue another professional </a:t>
            </a:r>
            <a:r>
              <a:rPr lang="en-US" sz="1400" dirty="0" smtClean="0">
                <a:solidFill>
                  <a:srgbClr val="1F497D"/>
                </a:solidFill>
              </a:rPr>
              <a:t>degree (10%), </a:t>
            </a:r>
            <a:r>
              <a:rPr lang="en-US" sz="1400" dirty="0">
                <a:solidFill>
                  <a:srgbClr val="1F497D"/>
                </a:solidFill>
              </a:rPr>
              <a:t>a graduate degree in another area </a:t>
            </a:r>
            <a:r>
              <a:rPr lang="en-US" sz="1400" dirty="0" smtClean="0">
                <a:solidFill>
                  <a:srgbClr val="1F497D"/>
                </a:solidFill>
              </a:rPr>
              <a:t>(8%) or </a:t>
            </a:r>
            <a:r>
              <a:rPr lang="en-US" sz="1400" dirty="0">
                <a:solidFill>
                  <a:srgbClr val="1F497D"/>
                </a:solidFill>
              </a:rPr>
              <a:t>an </a:t>
            </a:r>
            <a:r>
              <a:rPr lang="en-US" sz="1400" dirty="0" smtClean="0">
                <a:solidFill>
                  <a:srgbClr val="1F497D"/>
                </a:solidFill>
              </a:rPr>
              <a:t>MBA (5%). </a:t>
            </a:r>
          </a:p>
          <a:p>
            <a:pPr>
              <a:lnSpc>
                <a:spcPct val="100000"/>
              </a:lnSpc>
              <a:spcBef>
                <a:spcPts val="600"/>
              </a:spcBef>
            </a:pPr>
            <a:r>
              <a:rPr lang="en-US" sz="1400" dirty="0">
                <a:solidFill>
                  <a:srgbClr val="1F497D"/>
                </a:solidFill>
              </a:rPr>
              <a:t>Among those students who plan to pursue more education, nearly half intend to study in </a:t>
            </a:r>
            <a:r>
              <a:rPr lang="en-US" sz="1400" dirty="0" smtClean="0">
                <a:solidFill>
                  <a:srgbClr val="1F497D"/>
                </a:solidFill>
              </a:rPr>
              <a:t>Ontario (47%), </a:t>
            </a:r>
            <a:r>
              <a:rPr lang="en-US" sz="1400" dirty="0">
                <a:solidFill>
                  <a:srgbClr val="1F497D"/>
                </a:solidFill>
              </a:rPr>
              <a:t>followed by around two in ten who plan to go to </a:t>
            </a:r>
            <a:r>
              <a:rPr lang="en-US" sz="1400" dirty="0" smtClean="0">
                <a:solidFill>
                  <a:srgbClr val="1F497D"/>
                </a:solidFill>
              </a:rPr>
              <a:t>Quebec (17%) </a:t>
            </a:r>
            <a:r>
              <a:rPr lang="en-US" sz="1400" dirty="0">
                <a:solidFill>
                  <a:srgbClr val="1F497D"/>
                </a:solidFill>
              </a:rPr>
              <a:t>and one in ten who think they will go outside of </a:t>
            </a:r>
            <a:r>
              <a:rPr lang="en-US" sz="1400" dirty="0" smtClean="0">
                <a:solidFill>
                  <a:srgbClr val="1F497D"/>
                </a:solidFill>
              </a:rPr>
              <a:t>Canada (11%). </a:t>
            </a:r>
            <a:endParaRPr lang="en-US" sz="1400" dirty="0">
              <a:solidFill>
                <a:srgbClr val="1F497D"/>
              </a:solidFill>
            </a:endParaRPr>
          </a:p>
          <a:p>
            <a:pPr>
              <a:lnSpc>
                <a:spcPct val="100000"/>
              </a:lnSpc>
              <a:spcBef>
                <a:spcPts val="600"/>
              </a:spcBef>
            </a:pPr>
            <a:endParaRPr lang="en-US" sz="1400" dirty="0" smtClean="0"/>
          </a:p>
          <a:p>
            <a:pPr>
              <a:lnSpc>
                <a:spcPct val="100000"/>
              </a:lnSpc>
              <a:spcBef>
                <a:spcPts val="600"/>
              </a:spcBef>
              <a:buFontTx/>
              <a:buNone/>
            </a:pPr>
            <a:r>
              <a:rPr lang="en-US" sz="1600" b="1" dirty="0" smtClean="0"/>
              <a:t>Future Intentions: Engineering Career</a:t>
            </a:r>
          </a:p>
          <a:p>
            <a:pPr>
              <a:lnSpc>
                <a:spcPct val="100000"/>
              </a:lnSpc>
              <a:spcBef>
                <a:spcPts val="600"/>
              </a:spcBef>
            </a:pPr>
            <a:r>
              <a:rPr lang="en-US" sz="1400" dirty="0" smtClean="0"/>
              <a:t>Over nine in ten (93%) students say they are likely to pursue a career in engineering, of which six in ten </a:t>
            </a:r>
            <a:r>
              <a:rPr lang="en-US" sz="1400" i="1" dirty="0" smtClean="0"/>
              <a:t>definitely</a:t>
            </a:r>
            <a:r>
              <a:rPr lang="en-US" sz="1400" dirty="0" smtClean="0"/>
              <a:t> will (61%) while three in ten </a:t>
            </a:r>
            <a:r>
              <a:rPr lang="en-US" sz="1400" i="1" dirty="0" smtClean="0"/>
              <a:t>probably</a:t>
            </a:r>
            <a:r>
              <a:rPr lang="en-US" sz="1400" dirty="0" smtClean="0"/>
              <a:t> will (31%).   Fewer than one in ten students </a:t>
            </a:r>
            <a:r>
              <a:rPr lang="en-US" sz="1400" i="1" dirty="0" smtClean="0"/>
              <a:t>probably</a:t>
            </a:r>
            <a:r>
              <a:rPr lang="en-US" sz="1400" dirty="0" smtClean="0"/>
              <a:t> (6%) –or- </a:t>
            </a:r>
            <a:r>
              <a:rPr lang="en-US" sz="1400" i="1" dirty="0" smtClean="0"/>
              <a:t>definitely</a:t>
            </a:r>
            <a:r>
              <a:rPr lang="en-US" sz="1400" dirty="0" smtClean="0"/>
              <a:t> (1%) </a:t>
            </a:r>
            <a:r>
              <a:rPr lang="en-US" sz="1400" i="1" dirty="0" smtClean="0"/>
              <a:t>will </a:t>
            </a:r>
            <a:r>
              <a:rPr lang="en-US" sz="1400" i="1" u="sng" dirty="0" smtClean="0"/>
              <a:t>not</a:t>
            </a:r>
            <a:r>
              <a:rPr lang="en-US" sz="1400" dirty="0"/>
              <a:t> pursue a career in engineering. </a:t>
            </a:r>
            <a:endParaRPr lang="en-US" sz="1400" dirty="0" smtClean="0"/>
          </a:p>
          <a:p>
            <a:pPr>
              <a:lnSpc>
                <a:spcPct val="100000"/>
              </a:lnSpc>
              <a:spcBef>
                <a:spcPts val="600"/>
              </a:spcBef>
            </a:pPr>
            <a:r>
              <a:rPr lang="en-US" sz="1400" dirty="0" smtClean="0"/>
              <a:t>The </a:t>
            </a:r>
            <a:r>
              <a:rPr lang="en-US" sz="1400" dirty="0"/>
              <a:t>top reason for not pursuing a career in engineering continues to be that engineering is not what they thought it would </a:t>
            </a:r>
            <a:r>
              <a:rPr lang="en-US" sz="1400" dirty="0" smtClean="0"/>
              <a:t>be (38%).  Other </a:t>
            </a:r>
            <a:r>
              <a:rPr lang="en-US" sz="1400" dirty="0"/>
              <a:t>common mentions include that there are better employment opportunities </a:t>
            </a:r>
            <a:r>
              <a:rPr lang="en-US" sz="1400" dirty="0" smtClean="0"/>
              <a:t>elsewhere (17%), </a:t>
            </a:r>
            <a:r>
              <a:rPr lang="en-US" sz="1400" dirty="0"/>
              <a:t>that they never intended to pursue a career in engineering </a:t>
            </a:r>
            <a:r>
              <a:rPr lang="en-US" sz="1400" dirty="0" smtClean="0"/>
              <a:t>(12%) and </a:t>
            </a:r>
            <a:r>
              <a:rPr lang="en-US" sz="1400" dirty="0"/>
              <a:t>that there are opportunities to earn more money </a:t>
            </a:r>
            <a:r>
              <a:rPr lang="en-US" sz="1400" dirty="0" smtClean="0"/>
              <a:t>elsewhere (10%).</a:t>
            </a:r>
            <a:endParaRPr lang="en-US" sz="1400" dirty="0"/>
          </a:p>
          <a:p>
            <a:pPr>
              <a:lnSpc>
                <a:spcPct val="100000"/>
              </a:lnSpc>
              <a:spcBef>
                <a:spcPts val="600"/>
              </a:spcBef>
            </a:pPr>
            <a:r>
              <a:rPr lang="en-US" sz="1400" dirty="0" smtClean="0"/>
              <a:t>At nine in ten (93%), the vast majority of students say that when they began their studies they planned to practice engineering upon completion of their program.  Close to six in ten students began their undergraduate studies with a </a:t>
            </a:r>
            <a:r>
              <a:rPr lang="en-US" sz="1400" i="1" dirty="0" smtClean="0"/>
              <a:t>definite</a:t>
            </a:r>
            <a:r>
              <a:rPr lang="en-US" sz="1400" dirty="0" smtClean="0"/>
              <a:t> intention to pursue an engineering career (57%), while nearly four in ten said it was </a:t>
            </a:r>
            <a:r>
              <a:rPr lang="en-US" sz="1400" i="1" dirty="0" smtClean="0"/>
              <a:t>likely</a:t>
            </a:r>
            <a:r>
              <a:rPr lang="en-US" sz="1400" dirty="0" smtClean="0"/>
              <a:t> (36%).    </a:t>
            </a:r>
          </a:p>
          <a:p>
            <a:pPr>
              <a:lnSpc>
                <a:spcPct val="100000"/>
              </a:lnSpc>
              <a:spcBef>
                <a:spcPts val="600"/>
              </a:spcBef>
            </a:pPr>
            <a:endParaRPr lang="en-US" sz="1400" dirty="0" smtClean="0"/>
          </a:p>
          <a:p>
            <a:pPr>
              <a:lnSpc>
                <a:spcPct val="100000"/>
              </a:lnSpc>
              <a:spcBef>
                <a:spcPts val="600"/>
              </a:spcBef>
              <a:buFontTx/>
              <a:buNone/>
            </a:pPr>
            <a:endParaRPr lang="en-US" sz="1400" dirty="0" smtClean="0"/>
          </a:p>
        </p:txBody>
      </p:sp>
      <p:sp>
        <p:nvSpPr>
          <p:cNvPr id="809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E7D3903-9EDD-4C13-9FEF-5C30E627DE5A}" type="slidenum">
              <a:rPr lang="en-US"/>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1923" name="Rectangle 3"/>
          <p:cNvSpPr>
            <a:spLocks noGrp="1" noChangeArrowheads="1"/>
          </p:cNvSpPr>
          <p:nvPr>
            <p:ph idx="1"/>
          </p:nvPr>
        </p:nvSpPr>
        <p:spPr bwMode="auto">
          <a:xfrm>
            <a:off x="456335" y="901407"/>
            <a:ext cx="8136948"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Engineering Career (continued)</a:t>
            </a:r>
          </a:p>
          <a:p>
            <a:pPr>
              <a:lnSpc>
                <a:spcPct val="100000"/>
              </a:lnSpc>
              <a:spcBef>
                <a:spcPts val="600"/>
              </a:spcBef>
              <a:buSzPct val="90000"/>
            </a:pPr>
            <a:r>
              <a:rPr lang="en-US" sz="1400" dirty="0"/>
              <a:t>Over nine in ten </a:t>
            </a:r>
            <a:r>
              <a:rPr lang="en-US" sz="1400" dirty="0" smtClean="0"/>
              <a:t>students (95%) </a:t>
            </a:r>
            <a:r>
              <a:rPr lang="en-US" sz="1400" dirty="0"/>
              <a:t>who intend to pursue a career in </a:t>
            </a:r>
            <a:r>
              <a:rPr lang="en-US" sz="1400" dirty="0" smtClean="0"/>
              <a:t>engineering after graduating </a:t>
            </a:r>
            <a:r>
              <a:rPr lang="en-US" sz="1400" dirty="0"/>
              <a:t>say they were </a:t>
            </a:r>
            <a:r>
              <a:rPr lang="en-US" sz="1400" i="1" dirty="0"/>
              <a:t>definitely</a:t>
            </a:r>
            <a:r>
              <a:rPr lang="en-US" sz="1400" dirty="0"/>
              <a:t> </a:t>
            </a:r>
            <a:r>
              <a:rPr lang="en-US" sz="1400" dirty="0" smtClean="0"/>
              <a:t>(59%) or </a:t>
            </a:r>
            <a:r>
              <a:rPr lang="en-US" sz="1400" i="1" dirty="0" smtClean="0"/>
              <a:t>likely </a:t>
            </a:r>
            <a:r>
              <a:rPr lang="en-US" sz="1400" dirty="0" smtClean="0"/>
              <a:t>(35%) to intend to pursue a </a:t>
            </a:r>
            <a:r>
              <a:rPr lang="en-US" sz="1400" dirty="0"/>
              <a:t>career in the engineering field </a:t>
            </a:r>
            <a:r>
              <a:rPr lang="en-US" sz="1400" dirty="0" smtClean="0"/>
              <a:t>when </a:t>
            </a:r>
            <a:r>
              <a:rPr lang="en-US" sz="1400" dirty="0"/>
              <a:t>they began their studies. </a:t>
            </a:r>
            <a:endParaRPr lang="en-US" sz="1400" dirty="0" smtClean="0"/>
          </a:p>
          <a:p>
            <a:pPr>
              <a:lnSpc>
                <a:spcPct val="100000"/>
              </a:lnSpc>
              <a:spcBef>
                <a:spcPts val="600"/>
              </a:spcBef>
              <a:buSzPct val="90000"/>
            </a:pPr>
            <a:r>
              <a:rPr lang="en-US" sz="1400" dirty="0" smtClean="0"/>
              <a:t>Of </a:t>
            </a:r>
            <a:r>
              <a:rPr lang="en-US" sz="1400" dirty="0"/>
              <a:t>those who </a:t>
            </a:r>
            <a:r>
              <a:rPr lang="en-US" sz="1400" dirty="0" smtClean="0"/>
              <a:t>do </a:t>
            </a:r>
            <a:r>
              <a:rPr lang="en-US" sz="1400" u="sng" dirty="0"/>
              <a:t>not</a:t>
            </a:r>
            <a:r>
              <a:rPr lang="en-US" sz="1400" dirty="0"/>
              <a:t> intend to pursue a career in the engineering field, seven in </a:t>
            </a:r>
            <a:r>
              <a:rPr lang="en-US" sz="1400" dirty="0" smtClean="0"/>
              <a:t>ten (69%) </a:t>
            </a:r>
            <a:r>
              <a:rPr lang="en-US" sz="1400" dirty="0"/>
              <a:t>indicate they were </a:t>
            </a:r>
            <a:r>
              <a:rPr lang="en-US" sz="1400" i="1" dirty="0" smtClean="0"/>
              <a:t>definitely (21%)</a:t>
            </a:r>
            <a:r>
              <a:rPr lang="en-US" sz="1400" dirty="0" smtClean="0"/>
              <a:t> </a:t>
            </a:r>
            <a:r>
              <a:rPr lang="en-US" sz="1400" dirty="0"/>
              <a:t>or </a:t>
            </a:r>
            <a:r>
              <a:rPr lang="en-US" sz="1400" i="1" dirty="0" smtClean="0"/>
              <a:t>likely (48%)</a:t>
            </a:r>
            <a:r>
              <a:rPr lang="en-US" sz="1400" dirty="0" smtClean="0"/>
              <a:t> </a:t>
            </a:r>
            <a:r>
              <a:rPr lang="en-US" sz="1400" dirty="0"/>
              <a:t>to plan on pursuing a career in engineering when they began their studies, while one-third say that was </a:t>
            </a:r>
            <a:r>
              <a:rPr lang="en-US" sz="1400" dirty="0" smtClean="0"/>
              <a:t>never </a:t>
            </a:r>
            <a:r>
              <a:rPr lang="en-US" sz="1400" dirty="0"/>
              <a:t>their </a:t>
            </a:r>
            <a:r>
              <a:rPr lang="en-US" sz="1400" dirty="0" smtClean="0"/>
              <a:t>intention (32%). </a:t>
            </a:r>
            <a:endParaRPr lang="en-US" sz="1400" dirty="0"/>
          </a:p>
          <a:p>
            <a:pPr lvl="1">
              <a:lnSpc>
                <a:spcPct val="100000"/>
              </a:lnSpc>
              <a:spcBef>
                <a:spcPts val="600"/>
              </a:spcBef>
            </a:pPr>
            <a:endParaRPr lang="en-US" sz="1400" dirty="0" smtClean="0"/>
          </a:p>
          <a:p>
            <a:pPr>
              <a:lnSpc>
                <a:spcPct val="100000"/>
              </a:lnSpc>
              <a:spcBef>
                <a:spcPts val="600"/>
              </a:spcBef>
              <a:buFontTx/>
              <a:buNone/>
            </a:pPr>
            <a:r>
              <a:rPr lang="en-US" sz="1600" b="1" dirty="0" smtClean="0"/>
              <a:t>Future Intentions: Pursue Licensure</a:t>
            </a:r>
          </a:p>
          <a:p>
            <a:pPr>
              <a:lnSpc>
                <a:spcPct val="100000"/>
              </a:lnSpc>
              <a:spcBef>
                <a:spcPts val="600"/>
              </a:spcBef>
            </a:pPr>
            <a:r>
              <a:rPr lang="en-US" sz="1400" dirty="0" smtClean="0"/>
              <a:t>Half of </a:t>
            </a:r>
            <a:r>
              <a:rPr lang="en-US" sz="1400" u="sng" dirty="0" smtClean="0"/>
              <a:t>all</a:t>
            </a:r>
            <a:r>
              <a:rPr lang="en-US" sz="1400" dirty="0" smtClean="0"/>
              <a:t> students (49%) indicate that they </a:t>
            </a:r>
            <a:r>
              <a:rPr lang="en-US" sz="1400" i="1" dirty="0" smtClean="0"/>
              <a:t>definitely</a:t>
            </a:r>
            <a:r>
              <a:rPr lang="en-US" sz="1400" dirty="0" smtClean="0"/>
              <a:t> intend to apply for licensure, while a further three in ten (30%) say they </a:t>
            </a:r>
            <a:r>
              <a:rPr lang="en-US" sz="1400" i="1" dirty="0" smtClean="0"/>
              <a:t>probably</a:t>
            </a:r>
            <a:r>
              <a:rPr lang="en-US" sz="1400" dirty="0" smtClean="0"/>
              <a:t> will.  Around one in ten </a:t>
            </a:r>
            <a:r>
              <a:rPr lang="en-US" sz="1400" i="1" dirty="0" smtClean="0"/>
              <a:t>probably/ definitely won’t </a:t>
            </a:r>
            <a:r>
              <a:rPr lang="en-US" sz="1400" dirty="0" smtClean="0"/>
              <a:t>apply (13%) or don’t know (9%)</a:t>
            </a:r>
          </a:p>
          <a:p>
            <a:pPr lvl="1">
              <a:lnSpc>
                <a:spcPct val="100000"/>
              </a:lnSpc>
              <a:spcBef>
                <a:spcPts val="600"/>
              </a:spcBef>
              <a:buFont typeface="Wingdings" pitchFamily="2" charset="2"/>
              <a:buChar char="Ø"/>
            </a:pPr>
            <a:r>
              <a:rPr lang="en-US" sz="1400" dirty="0" smtClean="0"/>
              <a:t>Similarly, of those students who specifically plan to pursue an engineering career, half (52%) indicate they </a:t>
            </a:r>
            <a:r>
              <a:rPr lang="en-US" sz="1400" i="1" dirty="0" smtClean="0"/>
              <a:t>definitely will </a:t>
            </a:r>
            <a:r>
              <a:rPr lang="en-US" sz="1400" dirty="0" smtClean="0"/>
              <a:t>and 30% </a:t>
            </a:r>
            <a:r>
              <a:rPr lang="en-US" sz="1400" i="1" dirty="0" smtClean="0"/>
              <a:t>probably will </a:t>
            </a:r>
            <a:r>
              <a:rPr lang="en-US" sz="1400" dirty="0" smtClean="0"/>
              <a:t>pursue their </a:t>
            </a:r>
            <a:r>
              <a:rPr lang="en-US" sz="1400" dirty="0" err="1" smtClean="0"/>
              <a:t>licence</a:t>
            </a:r>
            <a:r>
              <a:rPr lang="en-US" sz="1400" dirty="0" smtClean="0"/>
              <a:t>.</a:t>
            </a:r>
          </a:p>
          <a:p>
            <a:pPr>
              <a:lnSpc>
                <a:spcPct val="100000"/>
              </a:lnSpc>
              <a:spcBef>
                <a:spcPts val="600"/>
              </a:spcBef>
            </a:pPr>
            <a:r>
              <a:rPr lang="en-US" sz="1400" dirty="0" smtClean="0"/>
              <a:t>Of those who do </a:t>
            </a:r>
            <a:r>
              <a:rPr lang="en-US" sz="1400" u="sng" dirty="0" smtClean="0"/>
              <a:t>not</a:t>
            </a:r>
            <a:r>
              <a:rPr lang="en-US" sz="1400" dirty="0" smtClean="0"/>
              <a:t> intend to immediately pursue their </a:t>
            </a:r>
            <a:r>
              <a:rPr lang="en-US" sz="1400" dirty="0" err="1" smtClean="0"/>
              <a:t>licence</a:t>
            </a:r>
            <a:r>
              <a:rPr lang="en-US" sz="1400" dirty="0" smtClean="0"/>
              <a:t>, four in ten indicate that they </a:t>
            </a:r>
            <a:r>
              <a:rPr lang="en-US" sz="1400" i="1" dirty="0" smtClean="0"/>
              <a:t>probably</a:t>
            </a:r>
            <a:r>
              <a:rPr lang="en-US" sz="1400" dirty="0" smtClean="0"/>
              <a:t> or </a:t>
            </a:r>
            <a:r>
              <a:rPr lang="en-US" sz="1400" i="1" dirty="0" smtClean="0"/>
              <a:t>definitely</a:t>
            </a:r>
            <a:r>
              <a:rPr lang="en-US" sz="1400" dirty="0" smtClean="0"/>
              <a:t> will apply for licensure sometime down the road (42%), while half do not foresee themselves applying in the future</a:t>
            </a:r>
            <a:r>
              <a:rPr lang="en-US" sz="1400" dirty="0" smtClean="0">
                <a:solidFill>
                  <a:srgbClr val="1F497D"/>
                </a:solidFill>
              </a:rPr>
              <a:t> (50%)</a:t>
            </a:r>
            <a:r>
              <a:rPr lang="en-US" sz="1400" dirty="0" smtClean="0"/>
              <a:t>.</a:t>
            </a:r>
            <a:endParaRPr lang="en-US" dirty="0" smtClean="0"/>
          </a:p>
          <a:p>
            <a:pPr>
              <a:lnSpc>
                <a:spcPct val="100000"/>
              </a:lnSpc>
              <a:spcBef>
                <a:spcPts val="600"/>
              </a:spcBef>
            </a:pPr>
            <a:r>
              <a:rPr lang="en-US" sz="1400" dirty="0" smtClean="0"/>
              <a:t>The most commonly cited reasons for </a:t>
            </a:r>
            <a:r>
              <a:rPr lang="en-US" sz="1400" u="sng" dirty="0" smtClean="0"/>
              <a:t>not ever</a:t>
            </a:r>
            <a:r>
              <a:rPr lang="en-US" sz="1400" i="1" dirty="0" smtClean="0"/>
              <a:t> </a:t>
            </a:r>
            <a:r>
              <a:rPr lang="en-US" sz="1400" dirty="0" smtClean="0"/>
              <a:t>pursuing their </a:t>
            </a:r>
            <a:r>
              <a:rPr lang="en-US" sz="1400" dirty="0" err="1" smtClean="0"/>
              <a:t>licence</a:t>
            </a:r>
            <a:r>
              <a:rPr lang="en-US" sz="1400" dirty="0" smtClean="0"/>
              <a:t> are </a:t>
            </a:r>
            <a:r>
              <a:rPr lang="en-US" sz="1400" dirty="0"/>
              <a:t>that it is not necessary for their career </a:t>
            </a:r>
            <a:r>
              <a:rPr lang="en-US" sz="1400" dirty="0" smtClean="0"/>
              <a:t>plans (41%) </a:t>
            </a:r>
            <a:r>
              <a:rPr lang="en-US" sz="1400" dirty="0"/>
              <a:t>or a lack of </a:t>
            </a:r>
            <a:r>
              <a:rPr lang="en-US" sz="1400" dirty="0" smtClean="0"/>
              <a:t>interest (27%).  </a:t>
            </a:r>
            <a:r>
              <a:rPr lang="en-US" sz="1400" dirty="0"/>
              <a:t>Other common mentions include plans to pursue a different career path altogether </a:t>
            </a:r>
            <a:r>
              <a:rPr lang="en-US" sz="1400" dirty="0" smtClean="0"/>
              <a:t>(16%) or </a:t>
            </a:r>
            <a:r>
              <a:rPr lang="en-US" sz="1400" dirty="0"/>
              <a:t>plans to work outside the </a:t>
            </a:r>
            <a:r>
              <a:rPr lang="en-US" sz="1400" dirty="0" smtClean="0"/>
              <a:t>country (13%).</a:t>
            </a:r>
            <a:endParaRPr lang="en-US" sz="1400" dirty="0"/>
          </a:p>
          <a:p>
            <a:pPr>
              <a:lnSpc>
                <a:spcPct val="100000"/>
              </a:lnSpc>
              <a:spcBef>
                <a:spcPts val="600"/>
              </a:spcBef>
            </a:pPr>
            <a:r>
              <a:rPr lang="en-US" sz="1400" dirty="0"/>
              <a:t>Once informed that a P. </a:t>
            </a:r>
            <a:r>
              <a:rPr lang="en-US" sz="1400" dirty="0" err="1"/>
              <a:t>Eng</a:t>
            </a:r>
            <a:r>
              <a:rPr lang="en-US" sz="1400" dirty="0"/>
              <a:t> is required to practice engineering, </a:t>
            </a:r>
            <a:r>
              <a:rPr lang="en-US" sz="1400" dirty="0" smtClean="0"/>
              <a:t>three in ten (28%) students who did </a:t>
            </a:r>
            <a:r>
              <a:rPr lang="en-US" sz="1400" u="sng" dirty="0" smtClean="0"/>
              <a:t>not</a:t>
            </a:r>
            <a:r>
              <a:rPr lang="en-US" sz="1400" dirty="0" smtClean="0"/>
              <a:t> intend to pursue their </a:t>
            </a:r>
            <a:r>
              <a:rPr lang="en-US" sz="1400" dirty="0" err="1" smtClean="0"/>
              <a:t>licence</a:t>
            </a:r>
            <a:r>
              <a:rPr lang="en-US" sz="1400" dirty="0" smtClean="0"/>
              <a:t> change their mind and indicate they are</a:t>
            </a:r>
            <a:r>
              <a:rPr lang="en-US" sz="1400" i="1" dirty="0"/>
              <a:t> probably</a:t>
            </a:r>
            <a:r>
              <a:rPr lang="en-US" sz="1400" dirty="0"/>
              <a:t> or </a:t>
            </a:r>
            <a:r>
              <a:rPr lang="en-US" sz="1400" i="1" dirty="0" smtClean="0"/>
              <a:t>definitely likely</a:t>
            </a:r>
            <a:r>
              <a:rPr lang="en-US" sz="1400" dirty="0" smtClean="0"/>
              <a:t> to do so. </a:t>
            </a:r>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buFontTx/>
              <a:buNone/>
            </a:pPr>
            <a:endParaRPr lang="en-US" sz="1600" dirty="0" smtClean="0"/>
          </a:p>
        </p:txBody>
      </p:sp>
      <p:sp>
        <p:nvSpPr>
          <p:cNvPr id="8192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54C0BE-1E28-446A-8F46-BC0E6F694244}" type="slidenum">
              <a:rPr lang="en-US"/>
              <a:pPr/>
              <a:t>9</a:t>
            </a:fld>
            <a:endParaRPr lang="en-US" dirty="0"/>
          </a:p>
        </p:txBody>
      </p:sp>
    </p:spTree>
    <p:extLst>
      <p:ext uri="{BB962C8B-B14F-4D97-AF65-F5344CB8AC3E}">
        <p14:creationId xmlns:p14="http://schemas.microsoft.com/office/powerpoint/2010/main" val="5691691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52429-F109-4922-9C45-CD19D1C88E36}">
  <ds:schemaRefs>
    <ds:schemaRef ds:uri="http://purl.org/dc/elements/1.1/"/>
    <ds:schemaRef ds:uri="http://purl.org/dc/dcmitype/"/>
    <ds:schemaRef ds:uri="http://purl.org/dc/terms/"/>
    <ds:schemaRef ds:uri="http://schemas.microsoft.com/sharepoint/v3/fields"/>
    <ds:schemaRef ds:uri="http://schemas.openxmlformats.org/package/2006/metadata/core-properties"/>
    <ds:schemaRef ds:uri="http://schemas.microsoft.com/office/2006/documentManagement/types"/>
    <ds:schemaRef ds:uri="http://schemas.microsoft.com/office/infopath/2007/PartnerControls"/>
    <ds:schemaRef ds:uri="5106176d-df31-4215-906b-feee93fdf1b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D439B70-EC72-4BA8-AAED-E89750E9C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83919-468A-4BDC-82D8-5D46C6990C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44443</TotalTime>
  <Words>9702</Words>
  <Application>Microsoft Office PowerPoint</Application>
  <PresentationFormat>On-screen Show (4:3)</PresentationFormat>
  <Paragraphs>1815</Paragraphs>
  <Slides>66</Slides>
  <Notes>5</Notes>
  <HiddenSlides>0</HiddenSlides>
  <MMClips>0</MMClips>
  <ScaleCrop>false</ScaleCrop>
  <HeadingPairs>
    <vt:vector size="4" baseType="variant">
      <vt:variant>
        <vt:lpstr>Theme</vt:lpstr>
      </vt:variant>
      <vt:variant>
        <vt:i4>8</vt:i4>
      </vt:variant>
      <vt:variant>
        <vt:lpstr>Slide Titles</vt:lpstr>
      </vt:variant>
      <vt:variant>
        <vt:i4>66</vt:i4>
      </vt:variant>
    </vt:vector>
  </HeadingPairs>
  <TitlesOfParts>
    <vt:vector size="74" baseType="lpstr">
      <vt:lpstr>Ipsos Template 2012</vt:lpstr>
      <vt:lpstr>8_blank</vt:lpstr>
      <vt:lpstr>9_blank</vt:lpstr>
      <vt:lpstr>10_blank</vt:lpstr>
      <vt:lpstr>11_blank</vt:lpstr>
      <vt:lpstr>12_blank</vt:lpstr>
      <vt:lpstr>13_blank</vt:lpstr>
      <vt:lpstr>14_blank</vt:lpstr>
      <vt:lpstr>2014 Final Year Engineering Student Survey  - National Report Conducted by Ipsos Reid on behalf of Engineers Canada</vt:lpstr>
      <vt:lpstr>Table of Contents</vt:lpstr>
      <vt:lpstr>Research Objectives</vt:lpstr>
      <vt:lpstr>Methodology</vt:lpstr>
      <vt:lpstr>Methodology (cont’d)</vt:lpstr>
      <vt:lpstr>Key Highlights</vt:lpstr>
      <vt:lpstr>Key Highlights (cont’d)</vt:lpstr>
      <vt:lpstr>Executive Summary</vt:lpstr>
      <vt:lpstr>Executive Summary (continued)</vt:lpstr>
      <vt:lpstr>Executive Summary (continued)</vt:lpstr>
      <vt:lpstr>Executive Summary (continued)</vt:lpstr>
      <vt:lpstr>Future Plans</vt:lpstr>
      <vt:lpstr>Plans After Graduation</vt:lpstr>
      <vt:lpstr>Location of Anticipated Graduate Education</vt:lpstr>
      <vt:lpstr>Intention to Pursue Engineering Career </vt:lpstr>
      <vt:lpstr>Reasons for Not Pursuing Engineering</vt:lpstr>
      <vt:lpstr>Intended Career Outside of Engineering</vt:lpstr>
      <vt:lpstr>Career Plans When Studies Commenced </vt:lpstr>
      <vt:lpstr>Current and Prior Career Intentions  (among students who intend to pursue a career in engineering)</vt:lpstr>
      <vt:lpstr>Current and Prior Career Intentions  (among students who do not intend to pursue a career in engineering)</vt:lpstr>
      <vt:lpstr>Application Intentions for Professional Engineering Licensure</vt:lpstr>
      <vt:lpstr>Intention to Apply for Licensure</vt:lpstr>
      <vt:lpstr>Intention to Apply for Licensure  -Pursuing Engineering Career </vt:lpstr>
      <vt:lpstr>Foresee Applying in Future P.Eng.</vt:lpstr>
      <vt:lpstr>Reasons for Not Applying for Licensure</vt:lpstr>
      <vt:lpstr>Interest Once Told P.Eng. Licence is Required to Practice</vt:lpstr>
      <vt:lpstr>Application Timeframe</vt:lpstr>
      <vt:lpstr>Reasons for Waiting to Apply</vt:lpstr>
      <vt:lpstr>Impact of Waiving EIT Fees on Likelihood to Apply within Six Months</vt:lpstr>
      <vt:lpstr>Intended Country of Application</vt:lpstr>
      <vt:lpstr>Province of Intended Licensure</vt:lpstr>
      <vt:lpstr>Licensing Knowledge</vt:lpstr>
      <vt:lpstr>Engineering Regulated by Legislation</vt:lpstr>
      <vt:lpstr>Licensing for Roles within Engineering</vt:lpstr>
      <vt:lpstr>Knowledge of Licensing and Roles</vt:lpstr>
      <vt:lpstr>Organizational Responsibilities</vt:lpstr>
      <vt:lpstr>Knowledge of Organizational Responsibility</vt:lpstr>
      <vt:lpstr>Provincial Engineering Association</vt:lpstr>
      <vt:lpstr>Attendance of provincial engineering association Seminar</vt:lpstr>
      <vt:lpstr>Association with provincial engineering association’s SMP</vt:lpstr>
      <vt:lpstr>Professional Engineers Act</vt:lpstr>
      <vt:lpstr>Professional Engineers Act  </vt:lpstr>
      <vt:lpstr>Professional Engineers Act</vt:lpstr>
      <vt:lpstr>Career Assessment Tool</vt:lpstr>
      <vt:lpstr>Helpfulness of Engineering Fit Tool During High School</vt:lpstr>
      <vt:lpstr>Helpfulness of Career Assessment Tool During University </vt:lpstr>
      <vt:lpstr>Career Assessment Tool- 2014</vt:lpstr>
      <vt:lpstr>Awareness of Career Focus Program</vt:lpstr>
      <vt:lpstr>Demographics</vt:lpstr>
      <vt:lpstr>Pre-Graduation Work Experience </vt:lpstr>
      <vt:lpstr>Inspiration for Pursuing Engineering </vt:lpstr>
      <vt:lpstr>Permanent Residency</vt:lpstr>
      <vt:lpstr>Engineering Disciplines </vt:lpstr>
      <vt:lpstr>Impact of Provincial Engineering Association Seminar/ Workshop Attendance</vt:lpstr>
      <vt:lpstr>Workshop/Seminar Attendance  &amp; Intention to Pursue Engineering Career</vt:lpstr>
      <vt:lpstr>Workshop/Seminar Attendance  &amp; Intention to Apply for Licensure</vt:lpstr>
      <vt:lpstr>Impact of Knowledge of the  Professional Engineers Act </vt:lpstr>
      <vt:lpstr>Knowledge of Professional Engineers Act  &amp; Intention to Pursue Engineering Career</vt:lpstr>
      <vt:lpstr>Knowledge of Professional Engineers Act  &amp; Intention to Apply for Licensure</vt:lpstr>
      <vt:lpstr>Impact of Knowledge of Licensing and Roles</vt:lpstr>
      <vt:lpstr>Knowledge of Licensing and Roles  &amp; Intention to Pursue Engineering Career</vt:lpstr>
      <vt:lpstr>Knowledge of Licensing and Roles  &amp; Intention to Apply for Licensure</vt:lpstr>
      <vt:lpstr>Impact of Knowledge of Organizational Responsibility</vt:lpstr>
      <vt:lpstr>Knowledge of Organizational Responsibility  &amp; Intention to Pursue Engineering Career</vt:lpstr>
      <vt:lpstr>Knowledge of Organizational Responsibility &amp; Intention to Apply for Licensure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Final Year Engineering Student Survey  - National Report Conducted by Ipsos Reid on behalf of Engineers Canada</dc:title>
  <dc:creator>Ana Dursun</dc:creator>
  <cp:lastModifiedBy>Will Meyer</cp:lastModifiedBy>
  <cp:revision>2472</cp:revision>
  <cp:lastPrinted>2014-04-16T15:57:52Z</cp:lastPrinted>
  <dcterms:modified xsi:type="dcterms:W3CDTF">2014-07-18T13:57:36Z</dcterms:modified>
  <cp:category>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